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72" r:id="rId2"/>
    <p:sldId id="271" r:id="rId3"/>
    <p:sldId id="268" r:id="rId4"/>
    <p:sldId id="278" r:id="rId5"/>
    <p:sldId id="279" r:id="rId6"/>
    <p:sldId id="256" r:id="rId7"/>
    <p:sldId id="264" r:id="rId8"/>
    <p:sldId id="263" r:id="rId9"/>
    <p:sldId id="262" r:id="rId10"/>
    <p:sldId id="261" r:id="rId11"/>
    <p:sldId id="260" r:id="rId12"/>
    <p:sldId id="265" r:id="rId13"/>
    <p:sldId id="257" r:id="rId14"/>
    <p:sldId id="289" r:id="rId15"/>
    <p:sldId id="267" r:id="rId16"/>
    <p:sldId id="290" r:id="rId17"/>
    <p:sldId id="270" r:id="rId18"/>
    <p:sldId id="291" r:id="rId19"/>
    <p:sldId id="273" r:id="rId20"/>
    <p:sldId id="274" r:id="rId21"/>
    <p:sldId id="284" r:id="rId22"/>
    <p:sldId id="283" r:id="rId23"/>
    <p:sldId id="282" r:id="rId24"/>
    <p:sldId id="281" r:id="rId25"/>
    <p:sldId id="275" r:id="rId26"/>
    <p:sldId id="288" r:id="rId27"/>
    <p:sldId id="287" r:id="rId28"/>
    <p:sldId id="286" r:id="rId29"/>
    <p:sldId id="285" r:id="rId30"/>
    <p:sldId id="258" r:id="rId31"/>
    <p:sldId id="276" r:id="rId32"/>
    <p:sldId id="277" r:id="rId33"/>
    <p:sldId id="269" r:id="rId34"/>
    <p:sldId id="292" r:id="rId35"/>
    <p:sldId id="280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  <a:srgbClr val="003366"/>
    <a:srgbClr val="000066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Importance Relevancy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squeeze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bbup</c:v>
                </c:pt>
                <c:pt idx="1">
                  <c:v>bblo</c:v>
                </c:pt>
                <c:pt idx="2">
                  <c:v>kcup</c:v>
                </c:pt>
                <c:pt idx="3">
                  <c:v>kclo</c:v>
                </c:pt>
                <c:pt idx="4">
                  <c:v>midline</c:v>
                </c:pt>
                <c:pt idx="5">
                  <c:v>high</c:v>
                </c:pt>
                <c:pt idx="6">
                  <c:v>ATR</c:v>
                </c:pt>
                <c:pt idx="7">
                  <c:v>close</c:v>
                </c:pt>
                <c:pt idx="8">
                  <c:v>delta</c:v>
                </c:pt>
                <c:pt idx="9">
                  <c:v>emas_dist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16.96</c:v>
                </c:pt>
                <c:pt idx="1">
                  <c:v>15.83</c:v>
                </c:pt>
                <c:pt idx="2">
                  <c:v>9.91</c:v>
                </c:pt>
                <c:pt idx="3">
                  <c:v>8.82</c:v>
                </c:pt>
                <c:pt idx="4">
                  <c:v>7.99</c:v>
                </c:pt>
                <c:pt idx="5">
                  <c:v>5.15</c:v>
                </c:pt>
                <c:pt idx="7">
                  <c:v>5.24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46-4681-81C8-85F33484B51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ema_cross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bbup</c:v>
                </c:pt>
                <c:pt idx="1">
                  <c:v>bblo</c:v>
                </c:pt>
                <c:pt idx="2">
                  <c:v>kcup</c:v>
                </c:pt>
                <c:pt idx="3">
                  <c:v>kclo</c:v>
                </c:pt>
                <c:pt idx="4">
                  <c:v>midline</c:v>
                </c:pt>
                <c:pt idx="5">
                  <c:v>high</c:v>
                </c:pt>
                <c:pt idx="6">
                  <c:v>ATR</c:v>
                </c:pt>
                <c:pt idx="7">
                  <c:v>close</c:v>
                </c:pt>
                <c:pt idx="8">
                  <c:v>delta</c:v>
                </c:pt>
                <c:pt idx="9">
                  <c:v>emas_dist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5.48</c:v>
                </c:pt>
                <c:pt idx="1">
                  <c:v>5</c:v>
                </c:pt>
                <c:pt idx="2">
                  <c:v>5.4</c:v>
                </c:pt>
                <c:pt idx="3">
                  <c:v>4.96</c:v>
                </c:pt>
                <c:pt idx="4">
                  <c:v>5</c:v>
                </c:pt>
                <c:pt idx="5">
                  <c:v>5.87</c:v>
                </c:pt>
                <c:pt idx="6">
                  <c:v>5.94</c:v>
                </c:pt>
                <c:pt idx="7">
                  <c:v>6.31</c:v>
                </c:pt>
                <c:pt idx="8">
                  <c:v>8.3000000000000007</c:v>
                </c:pt>
                <c:pt idx="9">
                  <c:v>26.2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46-4681-81C8-85F33484B5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8421744"/>
        <c:axId val="108422072"/>
      </c:barChart>
      <c:catAx>
        <c:axId val="108421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422072"/>
        <c:crosses val="autoZero"/>
        <c:auto val="1"/>
        <c:lblAlgn val="ctr"/>
        <c:lblOffset val="100"/>
        <c:noMultiLvlLbl val="0"/>
      </c:catAx>
      <c:valAx>
        <c:axId val="108422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421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Importance Relevancy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squeeze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bbup</c:v>
                </c:pt>
                <c:pt idx="1">
                  <c:v>bblo</c:v>
                </c:pt>
                <c:pt idx="2">
                  <c:v>kcup</c:v>
                </c:pt>
                <c:pt idx="3">
                  <c:v>kclo</c:v>
                </c:pt>
                <c:pt idx="4">
                  <c:v>midline</c:v>
                </c:pt>
                <c:pt idx="5">
                  <c:v>high</c:v>
                </c:pt>
                <c:pt idx="6">
                  <c:v>ATR</c:v>
                </c:pt>
                <c:pt idx="7">
                  <c:v>close</c:v>
                </c:pt>
                <c:pt idx="8">
                  <c:v>delta</c:v>
                </c:pt>
                <c:pt idx="9">
                  <c:v>emas_dist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16.96</c:v>
                </c:pt>
                <c:pt idx="1">
                  <c:v>15.83</c:v>
                </c:pt>
                <c:pt idx="2">
                  <c:v>9.91</c:v>
                </c:pt>
                <c:pt idx="3">
                  <c:v>8.82</c:v>
                </c:pt>
                <c:pt idx="4">
                  <c:v>7.99</c:v>
                </c:pt>
                <c:pt idx="5">
                  <c:v>5.15</c:v>
                </c:pt>
                <c:pt idx="7">
                  <c:v>5.24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246-4681-81C8-85F33484B51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ema_cross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bbup</c:v>
                </c:pt>
                <c:pt idx="1">
                  <c:v>bblo</c:v>
                </c:pt>
                <c:pt idx="2">
                  <c:v>kcup</c:v>
                </c:pt>
                <c:pt idx="3">
                  <c:v>kclo</c:v>
                </c:pt>
                <c:pt idx="4">
                  <c:v>midline</c:v>
                </c:pt>
                <c:pt idx="5">
                  <c:v>high</c:v>
                </c:pt>
                <c:pt idx="6">
                  <c:v>ATR</c:v>
                </c:pt>
                <c:pt idx="7">
                  <c:v>close</c:v>
                </c:pt>
                <c:pt idx="8">
                  <c:v>delta</c:v>
                </c:pt>
                <c:pt idx="9">
                  <c:v>emas_dist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5.48</c:v>
                </c:pt>
                <c:pt idx="1">
                  <c:v>5</c:v>
                </c:pt>
                <c:pt idx="2">
                  <c:v>5.4</c:v>
                </c:pt>
                <c:pt idx="3">
                  <c:v>4.96</c:v>
                </c:pt>
                <c:pt idx="4">
                  <c:v>5</c:v>
                </c:pt>
                <c:pt idx="5">
                  <c:v>5.87</c:v>
                </c:pt>
                <c:pt idx="6">
                  <c:v>5.94</c:v>
                </c:pt>
                <c:pt idx="7">
                  <c:v>6.31</c:v>
                </c:pt>
                <c:pt idx="8">
                  <c:v>8.3000000000000007</c:v>
                </c:pt>
                <c:pt idx="9">
                  <c:v>26.2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246-4681-81C8-85F33484B5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8421744"/>
        <c:axId val="108422072"/>
      </c:barChart>
      <c:catAx>
        <c:axId val="108421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422072"/>
        <c:crosses val="autoZero"/>
        <c:auto val="1"/>
        <c:lblAlgn val="ctr"/>
        <c:lblOffset val="100"/>
        <c:noMultiLvlLbl val="0"/>
      </c:catAx>
      <c:valAx>
        <c:axId val="1084220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4217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40013" y="484479"/>
            <a:ext cx="6911974" cy="2954655"/>
          </a:xfrm>
        </p:spPr>
        <p:txBody>
          <a:bodyPr anchor="b">
            <a:normAutofit/>
          </a:bodyPr>
          <a:lstStyle>
            <a:lvl1pPr algn="ctr">
              <a:defRPr sz="5600" spc="-1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40013" y="3799133"/>
            <a:ext cx="6911974" cy="1969841"/>
          </a:xfrm>
        </p:spPr>
        <p:txBody>
          <a:bodyPr>
            <a:normAutofit/>
          </a:bodyPr>
          <a:lstStyle>
            <a:lvl1pPr marL="0" indent="0" algn="ctr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395C5C9-164C-46B3-A87E-7660D39D3106}" type="datetime2">
              <a:rPr lang="en-US" smtClean="0"/>
              <a:t>Friday, January 15,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8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20000" y="2636838"/>
            <a:ext cx="10728325" cy="31321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5B75179A-1E2B-41AB-B400-4F1B4022FAEE}" type="datetime2">
              <a:rPr lang="en-US" smtClean="0"/>
              <a:t>Friday, January 15,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0434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40486" y="720000"/>
            <a:ext cx="1477328" cy="5048975"/>
          </a:xfrm>
        </p:spPr>
        <p:txBody>
          <a:bodyPr vert="eaVert">
            <a:norm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31838" y="720000"/>
            <a:ext cx="8929614" cy="50489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5681D0F-6595-4F14-8EF3-954CD87C797B}" type="datetime2">
              <a:rPr lang="en-US" smtClean="0"/>
              <a:t>Friday, January 15,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79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0000" y="2541600"/>
            <a:ext cx="10728325" cy="32273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4DDCFF8A-AAF8-4A12-8A91-9CA0EAF6CBB9}" type="datetime2">
              <a:rPr lang="en-US" smtClean="0"/>
              <a:t>Friday, January 15,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592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6" cy="2879724"/>
          </a:xfrm>
        </p:spPr>
        <p:txBody>
          <a:bodyPr anchor="b">
            <a:normAutofit/>
          </a:bodyPr>
          <a:lstStyle>
            <a:lvl1pPr>
              <a:defRPr sz="5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910" y="3858924"/>
            <a:ext cx="10728326" cy="1919076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ABCC25C3-021A-4B0B-8F70-0C181FE1CF45}" type="datetime2">
              <a:rPr lang="en-US" smtClean="0"/>
              <a:t>Friday, January 15, 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pPr algn="l"/>
            <a:r>
              <a:rPr lang="en-US" dirty="0"/>
              <a:t>Sample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4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200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58400" y="2541600"/>
            <a:ext cx="5003801" cy="32345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0C23D88D-8CEC-4ED9-A53B-5596187D9A16}" type="datetime2">
              <a:rPr lang="en-US" smtClean="0"/>
              <a:t>Friday, January 15,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681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5" cy="673005"/>
          </a:xfr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840698"/>
            <a:ext cx="5015638" cy="565796"/>
          </a:xfrm>
        </p:spPr>
        <p:txBody>
          <a:bodyPr wrap="square"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20000" y="2541600"/>
            <a:ext cx="5003801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400" y="1840698"/>
            <a:ext cx="5015638" cy="565796"/>
          </a:xfrm>
        </p:spPr>
        <p:txBody>
          <a:bodyPr anchor="b">
            <a:normAutofit/>
          </a:bodyPr>
          <a:lstStyle>
            <a:lvl1pPr marL="0" indent="0">
              <a:lnSpc>
                <a:spcPct val="120000"/>
              </a:lnSpc>
              <a:buNone/>
              <a:defRPr sz="16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400" y="2541600"/>
            <a:ext cx="5003800" cy="3234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D2CCD382-DFDA-4722-A27A-59C21AD112F2}" type="datetime2">
              <a:rPr lang="en-US" smtClean="0"/>
              <a:t>Friday, January 15, 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315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22F2A30D-1C09-413F-AAB1-38F366000715}" type="datetime2">
              <a:rPr lang="en-US" smtClean="0"/>
              <a:t>Friday, January 15, 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0098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6DB82B9C-D65E-4F64-95C3-B10F3B00F0D9}" type="datetime2">
              <a:rPr lang="en-US" smtClean="0"/>
              <a:t>Friday, January 15, 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413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107463" cy="1477328"/>
          </a:xfrm>
        </p:spPr>
        <p:txBody>
          <a:bodyPr anchor="t" anchorCtr="0">
            <a:normAutofit/>
          </a:bodyPr>
          <a:lstStyle>
            <a:lvl1pPr>
              <a:lnSpc>
                <a:spcPct val="10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48188" y="584662"/>
            <a:ext cx="6911974" cy="5184313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4800"/>
            </a:lvl1pPr>
            <a:lvl2pPr marL="914400" indent="-457200">
              <a:buFont typeface="Arial" panose="020B0604020202020204" pitchFamily="34" charset="0"/>
              <a:buChar char="•"/>
              <a:defRPr sz="2000"/>
            </a:lvl2pPr>
            <a:lvl3pPr marL="1257300" indent="-342900">
              <a:buFont typeface="Arial" panose="020B0604020202020204" pitchFamily="34" charset="0"/>
              <a:buChar char="•"/>
              <a:defRPr sz="2000"/>
            </a:lvl3pPr>
            <a:lvl4pPr marL="1714500" indent="-342900">
              <a:buFont typeface="Arial" panose="020B0604020202020204" pitchFamily="34" charset="0"/>
              <a:buChar char="•"/>
              <a:defRPr sz="2000"/>
            </a:lvl4pPr>
            <a:lvl5pPr marL="2171700" indent="-342900">
              <a:buFont typeface="Arial" panose="020B0604020202020204" pitchFamily="34" charset="0"/>
              <a:buChar char="•"/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107463" cy="32318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B7F5FDCC-6AAC-4A08-B9E0-3793AB5E64C3}" type="datetime2">
              <a:rPr lang="en-US" smtClean="0"/>
              <a:t>Friday, January 15,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8937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3095626" cy="1476000"/>
          </a:xfrm>
        </p:spPr>
        <p:txBody>
          <a:bodyPr anchor="t" anchorCtr="0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48188" y="728664"/>
            <a:ext cx="6923812" cy="5040312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0000" y="2541600"/>
            <a:ext cx="3095625" cy="32328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/>
          <a:lstStyle/>
          <a:p>
            <a:fld id="{349FE94D-439C-40F1-900E-BC07940E3988}" type="datetime2">
              <a:rPr lang="en-US" smtClean="0"/>
              <a:t>Friday, January 15, 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/>
          <a:lstStyle/>
          <a:p>
            <a:fld id="{1621B6DD-29C1-4FEA-923F-71EA134769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841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09646535-AEF6-4883-A4F9-EEC1F8B4319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619200"/>
            <a:ext cx="10728322" cy="1477328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2541600"/>
            <a:ext cx="10728325" cy="32273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1837" y="6138000"/>
            <a:ext cx="3095626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l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8DEA2CF1-0EB2-4673-802D-3371233E4A77}" type="datetime2">
              <a:rPr lang="en-US" smtClean="0"/>
              <a:t>Friday, January 15, 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48188" y="6138000"/>
            <a:ext cx="5003800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ct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2713" y="6138000"/>
            <a:ext cx="1187449" cy="720000"/>
          </a:xfrm>
          <a:prstGeom prst="rect">
            <a:avLst/>
          </a:prstGeom>
        </p:spPr>
        <p:txBody>
          <a:bodyPr vert="horz" lIns="0" tIns="180000" rIns="0" bIns="180000" rtlCol="0" anchor="ctr"/>
          <a:lstStyle>
            <a:lvl1pPr algn="r">
              <a:lnSpc>
                <a:spcPct val="120000"/>
              </a:lnSpc>
              <a:defRPr sz="120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621B6DD-29C1-4FEA-923F-71EA134769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67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 cap="none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4"/>
        </a:buClr>
        <a:buFont typeface="The Hand Extrablack" panose="03070A02030502020204" pitchFamily="66" charset="0"/>
        <a:buChar char="•"/>
        <a:defRPr sz="2000" kern="1200" spc="20" baseline="0">
          <a:solidFill>
            <a:schemeClr val="tx1">
              <a:alpha val="58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FBD2AC-DB74-4E9B-9D8E-B1A3F74C9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24" y="1200637"/>
            <a:ext cx="3753374" cy="31246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64C3B4D-AF12-4425-95EA-E2664CE98788}"/>
              </a:ext>
            </a:extLst>
          </p:cNvPr>
          <p:cNvSpPr txBox="1"/>
          <p:nvPr/>
        </p:nvSpPr>
        <p:spPr>
          <a:xfrm>
            <a:off x="5051961" y="1523999"/>
            <a:ext cx="375337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Team Members:</a:t>
            </a:r>
          </a:p>
          <a:p>
            <a:r>
              <a:rPr lang="en-US" dirty="0"/>
              <a:t>Christian –</a:t>
            </a:r>
          </a:p>
          <a:p>
            <a:r>
              <a:rPr lang="en-US" dirty="0"/>
              <a:t>	 Underlying strategy</a:t>
            </a:r>
          </a:p>
          <a:p>
            <a:r>
              <a:rPr lang="en-US" dirty="0"/>
              <a:t>Jonathan – </a:t>
            </a:r>
          </a:p>
          <a:p>
            <a:r>
              <a:rPr lang="en-US" dirty="0"/>
              <a:t>	Project Plan</a:t>
            </a:r>
          </a:p>
          <a:p>
            <a:r>
              <a:rPr lang="en-US" dirty="0"/>
              <a:t>Carolina – </a:t>
            </a:r>
          </a:p>
          <a:p>
            <a:r>
              <a:rPr lang="en-US" dirty="0"/>
              <a:t>	Random Forest Metrics</a:t>
            </a:r>
          </a:p>
          <a:p>
            <a:r>
              <a:rPr lang="en-US" dirty="0"/>
              <a:t>Mark – </a:t>
            </a:r>
          </a:p>
          <a:p>
            <a:r>
              <a:rPr lang="en-US" dirty="0"/>
              <a:t>	LSTM Metrics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6C1211-69B1-44C5-AEA0-02BD20C8C6EE}"/>
              </a:ext>
            </a:extLst>
          </p:cNvPr>
          <p:cNvSpPr txBox="1"/>
          <p:nvPr/>
        </p:nvSpPr>
        <p:spPr>
          <a:xfrm>
            <a:off x="6163733" y="6175022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January 16</a:t>
            </a:r>
            <a:r>
              <a:rPr lang="en-US" baseline="30000" dirty="0"/>
              <a:t>th</a:t>
            </a:r>
            <a:r>
              <a:rPr lang="en-US" dirty="0"/>
              <a:t> 2021</a:t>
            </a:r>
          </a:p>
        </p:txBody>
      </p:sp>
    </p:spTree>
    <p:extLst>
      <p:ext uri="{BB962C8B-B14F-4D97-AF65-F5344CB8AC3E}">
        <p14:creationId xmlns:p14="http://schemas.microsoft.com/office/powerpoint/2010/main" val="3530955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AC316E7F-0ED5-4FAA-B362-1ADB5AD51491}"/>
              </a:ext>
            </a:extLst>
          </p:cNvPr>
          <p:cNvSpPr/>
          <p:nvPr/>
        </p:nvSpPr>
        <p:spPr>
          <a:xfrm>
            <a:off x="3740552" y="2046957"/>
            <a:ext cx="2204815" cy="14765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857D55-1E59-47B1-B90F-7E7A30D8FC33}"/>
              </a:ext>
            </a:extLst>
          </p:cNvPr>
          <p:cNvSpPr txBox="1"/>
          <p:nvPr/>
        </p:nvSpPr>
        <p:spPr>
          <a:xfrm>
            <a:off x="4178678" y="2723119"/>
            <a:ext cx="1643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7</a:t>
            </a:r>
          </a:p>
          <a:p>
            <a:r>
              <a:rPr lang="en-US" dirty="0"/>
              <a:t>LSTM binary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4073455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AC316E7F-0ED5-4FAA-B362-1ADB5AD51491}"/>
              </a:ext>
            </a:extLst>
          </p:cNvPr>
          <p:cNvSpPr/>
          <p:nvPr/>
        </p:nvSpPr>
        <p:spPr>
          <a:xfrm>
            <a:off x="3740552" y="2046957"/>
            <a:ext cx="2204815" cy="14765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2857D55-1E59-47B1-B90F-7E7A30D8FC33}"/>
              </a:ext>
            </a:extLst>
          </p:cNvPr>
          <p:cNvSpPr txBox="1"/>
          <p:nvPr/>
        </p:nvSpPr>
        <p:spPr>
          <a:xfrm>
            <a:off x="4178678" y="2723119"/>
            <a:ext cx="1643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7</a:t>
            </a:r>
          </a:p>
          <a:p>
            <a:r>
              <a:rPr lang="en-US" dirty="0"/>
              <a:t>LSTM binary </a:t>
            </a: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666521" y="2312952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351446" y="2360158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282A409-0FE7-4D0E-85FA-9263FBEFDEC6}"/>
              </a:ext>
            </a:extLst>
          </p:cNvPr>
          <p:cNvSpPr txBox="1"/>
          <p:nvPr/>
        </p:nvSpPr>
        <p:spPr>
          <a:xfrm>
            <a:off x="1891639" y="4105359"/>
            <a:ext cx="201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8</a:t>
            </a:r>
          </a:p>
          <a:p>
            <a:r>
              <a:rPr lang="en-US" dirty="0">
                <a:solidFill>
                  <a:srgbClr val="92D050"/>
                </a:solidFill>
              </a:rPr>
              <a:t>LSTM price entry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725330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16DF150-EA6D-4460-AE51-A12FD82185EF}"/>
              </a:ext>
            </a:extLst>
          </p:cNvPr>
          <p:cNvSpPr/>
          <p:nvPr/>
        </p:nvSpPr>
        <p:spPr>
          <a:xfrm>
            <a:off x="7444805" y="3489818"/>
            <a:ext cx="1513857" cy="3101969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0DB686D-7028-4E78-92CD-B84EBECBE4E0}"/>
              </a:ext>
            </a:extLst>
          </p:cNvPr>
          <p:cNvSpPr txBox="1"/>
          <p:nvPr/>
        </p:nvSpPr>
        <p:spPr>
          <a:xfrm>
            <a:off x="7375993" y="5064931"/>
            <a:ext cx="17946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Module 9:</a:t>
            </a:r>
          </a:p>
          <a:p>
            <a:r>
              <a:rPr lang="en-US" dirty="0"/>
              <a:t>Future Automation</a:t>
            </a:r>
          </a:p>
          <a:p>
            <a:r>
              <a:rPr lang="en-US" dirty="0"/>
              <a:t>And ML integration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47D95750-A704-4C9F-882A-EAFF77305B85}"/>
              </a:ext>
            </a:extLst>
          </p:cNvPr>
          <p:cNvCxnSpPr>
            <a:cxnSpLocks/>
          </p:cNvCxnSpPr>
          <p:nvPr/>
        </p:nvCxnSpPr>
        <p:spPr>
          <a:xfrm>
            <a:off x="4894749" y="3523498"/>
            <a:ext cx="2523446" cy="813557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Rectangle 81">
            <a:extLst>
              <a:ext uri="{FF2B5EF4-FFF2-40B4-BE49-F238E27FC236}">
                <a16:creationId xmlns:a16="http://schemas.microsoft.com/office/drawing/2014/main" id="{AC316E7F-0ED5-4FAA-B362-1ADB5AD51491}"/>
              </a:ext>
            </a:extLst>
          </p:cNvPr>
          <p:cNvSpPr/>
          <p:nvPr/>
        </p:nvSpPr>
        <p:spPr>
          <a:xfrm>
            <a:off x="3740552" y="2046957"/>
            <a:ext cx="2204815" cy="14765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666521" y="2312952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351446" y="2360158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020B5C01-4C4C-4438-8E95-FE1DEBB87BAF}"/>
              </a:ext>
            </a:extLst>
          </p:cNvPr>
          <p:cNvCxnSpPr>
            <a:cxnSpLocks/>
          </p:cNvCxnSpPr>
          <p:nvPr/>
        </p:nvCxnSpPr>
        <p:spPr>
          <a:xfrm>
            <a:off x="4036107" y="4505340"/>
            <a:ext cx="3408698" cy="8113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E2DD0783-32AF-414B-9771-F1D23F320231}"/>
              </a:ext>
            </a:extLst>
          </p:cNvPr>
          <p:cNvSpPr txBox="1"/>
          <p:nvPr/>
        </p:nvSpPr>
        <p:spPr>
          <a:xfrm>
            <a:off x="1891639" y="4105359"/>
            <a:ext cx="201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8</a:t>
            </a:r>
          </a:p>
          <a:p>
            <a:r>
              <a:rPr lang="en-US" dirty="0">
                <a:solidFill>
                  <a:srgbClr val="92D050"/>
                </a:solidFill>
              </a:rPr>
              <a:t>LSTM price entry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3904010" y="272448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FBB5D9B-2298-490D-AC1C-C1C0CF30BF63}"/>
              </a:ext>
            </a:extLst>
          </p:cNvPr>
          <p:cNvSpPr txBox="1"/>
          <p:nvPr/>
        </p:nvSpPr>
        <p:spPr>
          <a:xfrm>
            <a:off x="4249252" y="3011336"/>
            <a:ext cx="1643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Module 7</a:t>
            </a:r>
          </a:p>
        </p:txBody>
      </p:sp>
    </p:spTree>
    <p:extLst>
      <p:ext uri="{BB962C8B-B14F-4D97-AF65-F5344CB8AC3E}">
        <p14:creationId xmlns:p14="http://schemas.microsoft.com/office/powerpoint/2010/main" val="3863958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F0D7B3A-1785-4F7E-8932-6B073EEDE280}"/>
              </a:ext>
            </a:extLst>
          </p:cNvPr>
          <p:cNvSpPr txBox="1"/>
          <p:nvPr/>
        </p:nvSpPr>
        <p:spPr>
          <a:xfrm>
            <a:off x="797082" y="4999521"/>
            <a:ext cx="3535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=25</a:t>
            </a:r>
          </a:p>
          <a:p>
            <a:r>
              <a:rPr lang="en-US" dirty="0"/>
              <a:t>Relevant Features 60%:  </a:t>
            </a:r>
            <a:r>
              <a:rPr lang="en-US" dirty="0" err="1"/>
              <a:t>bbup</a:t>
            </a:r>
            <a:r>
              <a:rPr lang="en-US" dirty="0"/>
              <a:t>, </a:t>
            </a:r>
            <a:r>
              <a:rPr lang="en-US" dirty="0" err="1"/>
              <a:t>bblo</a:t>
            </a:r>
            <a:r>
              <a:rPr lang="en-US" dirty="0"/>
              <a:t>, </a:t>
            </a:r>
            <a:r>
              <a:rPr lang="en-US" dirty="0" err="1"/>
              <a:t>kcup</a:t>
            </a:r>
            <a:r>
              <a:rPr lang="en-US" dirty="0"/>
              <a:t>, </a:t>
            </a:r>
            <a:r>
              <a:rPr lang="en-US" dirty="0" err="1"/>
              <a:t>kclo</a:t>
            </a:r>
            <a:r>
              <a:rPr lang="en-US" dirty="0"/>
              <a:t> and 20sma.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A0456BB-A433-42E7-8D36-AF1100695F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551176"/>
              </p:ext>
            </p:extLst>
          </p:nvPr>
        </p:nvGraphicFramePr>
        <p:xfrm>
          <a:off x="1566879" y="1806528"/>
          <a:ext cx="1157680" cy="950949"/>
        </p:xfrm>
        <a:graphic>
          <a:graphicData uri="http://schemas.openxmlformats.org/drawingml/2006/table">
            <a:tbl>
              <a:tblPr/>
              <a:tblGrid>
                <a:gridCol w="1157680">
                  <a:extLst>
                    <a:ext uri="{9D8B030D-6E8A-4147-A177-3AD203B41FA5}">
                      <a16:colId xmlns:a16="http://schemas.microsoft.com/office/drawing/2014/main" val="2062678607"/>
                    </a:ext>
                  </a:extLst>
                </a:gridCol>
              </a:tblGrid>
              <a:tr h="950949">
                <a:tc>
                  <a:txBody>
                    <a:bodyPr/>
                    <a:lstStyle/>
                    <a:p>
                      <a:r>
                        <a:rPr lang="en-US" dirty="0"/>
                        <a:t>TN: 1002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FN: 316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66368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0F99299-0AB4-4BAB-9B92-3A524216FA22}"/>
              </a:ext>
            </a:extLst>
          </p:cNvPr>
          <p:cNvSpPr txBox="1"/>
          <p:nvPr/>
        </p:nvSpPr>
        <p:spPr>
          <a:xfrm>
            <a:off x="2046915" y="3114289"/>
            <a:ext cx="1644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3FF4BC-C2E3-466E-818B-2251173D3DED}"/>
              </a:ext>
            </a:extLst>
          </p:cNvPr>
          <p:cNvSpPr txBox="1"/>
          <p:nvPr/>
        </p:nvSpPr>
        <p:spPr>
          <a:xfrm rot="16200000">
            <a:off x="538359" y="1996237"/>
            <a:ext cx="109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DF5D95-9BD0-4F66-A8BB-1A205455739E}"/>
              </a:ext>
            </a:extLst>
          </p:cNvPr>
          <p:cNvSpPr txBox="1"/>
          <p:nvPr/>
        </p:nvSpPr>
        <p:spPr>
          <a:xfrm>
            <a:off x="1268073" y="1887523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6508B2-2541-4B2D-8C90-BCE1CEE00967}"/>
              </a:ext>
            </a:extLst>
          </p:cNvPr>
          <p:cNvSpPr txBox="1"/>
          <p:nvPr/>
        </p:nvSpPr>
        <p:spPr>
          <a:xfrm>
            <a:off x="1269471" y="2325149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0DE453F8-5E44-4E33-A478-BD795D84F2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79096"/>
              </p:ext>
            </p:extLst>
          </p:nvPr>
        </p:nvGraphicFramePr>
        <p:xfrm>
          <a:off x="2725959" y="1807926"/>
          <a:ext cx="1157680" cy="950949"/>
        </p:xfrm>
        <a:graphic>
          <a:graphicData uri="http://schemas.openxmlformats.org/drawingml/2006/table">
            <a:tbl>
              <a:tblPr/>
              <a:tblGrid>
                <a:gridCol w="1157680">
                  <a:extLst>
                    <a:ext uri="{9D8B030D-6E8A-4147-A177-3AD203B41FA5}">
                      <a16:colId xmlns:a16="http://schemas.microsoft.com/office/drawing/2014/main" val="2062678607"/>
                    </a:ext>
                  </a:extLst>
                </a:gridCol>
              </a:tblGrid>
              <a:tr h="950949">
                <a:tc>
                  <a:txBody>
                    <a:bodyPr/>
                    <a:lstStyle/>
                    <a:p>
                      <a:r>
                        <a:rPr lang="en-US" dirty="0"/>
                        <a:t>FP: 494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TP: 892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663689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66A63169-4FE5-4D33-B7DC-44DF458A2E66}"/>
              </a:ext>
            </a:extLst>
          </p:cNvPr>
          <p:cNvSpPr txBox="1"/>
          <p:nvPr/>
        </p:nvSpPr>
        <p:spPr>
          <a:xfrm>
            <a:off x="2074815" y="2803322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CE5FD4-2115-4363-8CDE-18117EA890CD}"/>
              </a:ext>
            </a:extLst>
          </p:cNvPr>
          <p:cNvSpPr txBox="1"/>
          <p:nvPr/>
        </p:nvSpPr>
        <p:spPr>
          <a:xfrm>
            <a:off x="3158394" y="2813109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E71211-8C20-4A96-B054-B0AFC3EF8FB6}"/>
              </a:ext>
            </a:extLst>
          </p:cNvPr>
          <p:cNvSpPr/>
          <p:nvPr/>
        </p:nvSpPr>
        <p:spPr>
          <a:xfrm>
            <a:off x="1649333" y="3839035"/>
            <a:ext cx="2042445" cy="435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43803ABF-7D5D-4549-85BA-8ED497D46EEE}"/>
              </a:ext>
            </a:extLst>
          </p:cNvPr>
          <p:cNvSpPr/>
          <p:nvPr/>
        </p:nvSpPr>
        <p:spPr>
          <a:xfrm rot="10800000">
            <a:off x="3914228" y="1903072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2DCACE-15B0-4FBF-A428-86F51BDD0D0E}"/>
              </a:ext>
            </a:extLst>
          </p:cNvPr>
          <p:cNvSpPr txBox="1"/>
          <p:nvPr/>
        </p:nvSpPr>
        <p:spPr>
          <a:xfrm>
            <a:off x="1585518" y="3884299"/>
            <a:ext cx="220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Precision = 64.36%</a:t>
            </a:r>
          </a:p>
        </p:txBody>
      </p:sp>
    </p:spTree>
    <p:extLst>
      <p:ext uri="{BB962C8B-B14F-4D97-AF65-F5344CB8AC3E}">
        <p14:creationId xmlns:p14="http://schemas.microsoft.com/office/powerpoint/2010/main" val="40380901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60AF3-458E-4F31-87E3-7822C0C11471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DF0D7B3A-1785-4F7E-8932-6B073EEDE280}"/>
              </a:ext>
            </a:extLst>
          </p:cNvPr>
          <p:cNvSpPr txBox="1"/>
          <p:nvPr/>
        </p:nvSpPr>
        <p:spPr>
          <a:xfrm>
            <a:off x="797082" y="4999521"/>
            <a:ext cx="3535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=25</a:t>
            </a:r>
          </a:p>
          <a:p>
            <a:r>
              <a:rPr lang="en-US" dirty="0"/>
              <a:t>Relevant Features 60%:  </a:t>
            </a:r>
            <a:r>
              <a:rPr lang="en-US" dirty="0" err="1"/>
              <a:t>bbup</a:t>
            </a:r>
            <a:r>
              <a:rPr lang="en-US" dirty="0"/>
              <a:t>, </a:t>
            </a:r>
            <a:r>
              <a:rPr lang="en-US" dirty="0" err="1"/>
              <a:t>bblo</a:t>
            </a:r>
            <a:r>
              <a:rPr lang="en-US" dirty="0"/>
              <a:t>, </a:t>
            </a:r>
            <a:r>
              <a:rPr lang="en-US" dirty="0" err="1"/>
              <a:t>kcup</a:t>
            </a:r>
            <a:r>
              <a:rPr lang="en-US" dirty="0"/>
              <a:t>, </a:t>
            </a:r>
            <a:r>
              <a:rPr lang="en-US" dirty="0" err="1"/>
              <a:t>kclo</a:t>
            </a:r>
            <a:r>
              <a:rPr lang="en-US" dirty="0"/>
              <a:t> and 20sma.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C4C02F-2E88-4870-A924-93F0F3916926}"/>
              </a:ext>
            </a:extLst>
          </p:cNvPr>
          <p:cNvSpPr txBox="1"/>
          <p:nvPr/>
        </p:nvSpPr>
        <p:spPr>
          <a:xfrm>
            <a:off x="4958884" y="4861021"/>
            <a:ext cx="35356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=20</a:t>
            </a:r>
          </a:p>
          <a:p>
            <a:r>
              <a:rPr lang="en-US" dirty="0"/>
              <a:t>Relevant Features 53%:  </a:t>
            </a:r>
            <a:r>
              <a:rPr lang="en-US" dirty="0" err="1"/>
              <a:t>ema_dist</a:t>
            </a:r>
            <a:r>
              <a:rPr lang="en-US" dirty="0"/>
              <a:t>, delta, close, ATR and high.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A0456BB-A433-42E7-8D36-AF1100695F38}"/>
              </a:ext>
            </a:extLst>
          </p:cNvPr>
          <p:cNvGraphicFramePr>
            <a:graphicFrameLocks noGrp="1"/>
          </p:cNvGraphicFramePr>
          <p:nvPr/>
        </p:nvGraphicFramePr>
        <p:xfrm>
          <a:off x="1566879" y="1806528"/>
          <a:ext cx="1157680" cy="950949"/>
        </p:xfrm>
        <a:graphic>
          <a:graphicData uri="http://schemas.openxmlformats.org/drawingml/2006/table">
            <a:tbl>
              <a:tblPr/>
              <a:tblGrid>
                <a:gridCol w="1157680">
                  <a:extLst>
                    <a:ext uri="{9D8B030D-6E8A-4147-A177-3AD203B41FA5}">
                      <a16:colId xmlns:a16="http://schemas.microsoft.com/office/drawing/2014/main" val="2062678607"/>
                    </a:ext>
                  </a:extLst>
                </a:gridCol>
              </a:tblGrid>
              <a:tr h="950949">
                <a:tc>
                  <a:txBody>
                    <a:bodyPr/>
                    <a:lstStyle/>
                    <a:p>
                      <a:r>
                        <a:rPr lang="en-US" dirty="0"/>
                        <a:t>TN: 1002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FN: 316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66368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0F99299-0AB4-4BAB-9B92-3A524216FA22}"/>
              </a:ext>
            </a:extLst>
          </p:cNvPr>
          <p:cNvSpPr txBox="1"/>
          <p:nvPr/>
        </p:nvSpPr>
        <p:spPr>
          <a:xfrm>
            <a:off x="2046915" y="3114289"/>
            <a:ext cx="1644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B3FF4BC-C2E3-466E-818B-2251173D3DED}"/>
              </a:ext>
            </a:extLst>
          </p:cNvPr>
          <p:cNvSpPr txBox="1"/>
          <p:nvPr/>
        </p:nvSpPr>
        <p:spPr>
          <a:xfrm rot="16200000">
            <a:off x="538359" y="1996237"/>
            <a:ext cx="109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FDF5D95-9BD0-4F66-A8BB-1A205455739E}"/>
              </a:ext>
            </a:extLst>
          </p:cNvPr>
          <p:cNvSpPr txBox="1"/>
          <p:nvPr/>
        </p:nvSpPr>
        <p:spPr>
          <a:xfrm>
            <a:off x="1268073" y="1887523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6508B2-2541-4B2D-8C90-BCE1CEE00967}"/>
              </a:ext>
            </a:extLst>
          </p:cNvPr>
          <p:cNvSpPr txBox="1"/>
          <p:nvPr/>
        </p:nvSpPr>
        <p:spPr>
          <a:xfrm>
            <a:off x="1269471" y="2325149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0DE453F8-5E44-4E33-A478-BD795D84F293}"/>
              </a:ext>
            </a:extLst>
          </p:cNvPr>
          <p:cNvGraphicFramePr>
            <a:graphicFrameLocks noGrp="1"/>
          </p:cNvGraphicFramePr>
          <p:nvPr/>
        </p:nvGraphicFramePr>
        <p:xfrm>
          <a:off x="2725959" y="1807926"/>
          <a:ext cx="1157680" cy="950949"/>
        </p:xfrm>
        <a:graphic>
          <a:graphicData uri="http://schemas.openxmlformats.org/drawingml/2006/table">
            <a:tbl>
              <a:tblPr/>
              <a:tblGrid>
                <a:gridCol w="1157680">
                  <a:extLst>
                    <a:ext uri="{9D8B030D-6E8A-4147-A177-3AD203B41FA5}">
                      <a16:colId xmlns:a16="http://schemas.microsoft.com/office/drawing/2014/main" val="2062678607"/>
                    </a:ext>
                  </a:extLst>
                </a:gridCol>
              </a:tblGrid>
              <a:tr h="950949">
                <a:tc>
                  <a:txBody>
                    <a:bodyPr/>
                    <a:lstStyle/>
                    <a:p>
                      <a:r>
                        <a:rPr lang="en-US" dirty="0"/>
                        <a:t>FP: 494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TP: 892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663689"/>
                  </a:ext>
                </a:extLst>
              </a:tr>
            </a:tbl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66A63169-4FE5-4D33-B7DC-44DF458A2E66}"/>
              </a:ext>
            </a:extLst>
          </p:cNvPr>
          <p:cNvSpPr txBox="1"/>
          <p:nvPr/>
        </p:nvSpPr>
        <p:spPr>
          <a:xfrm>
            <a:off x="2074815" y="2803322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BCE5FD4-2115-4363-8CDE-18117EA890CD}"/>
              </a:ext>
            </a:extLst>
          </p:cNvPr>
          <p:cNvSpPr txBox="1"/>
          <p:nvPr/>
        </p:nvSpPr>
        <p:spPr>
          <a:xfrm>
            <a:off x="3158394" y="2813109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E71211-8C20-4A96-B054-B0AFC3EF8FB6}"/>
              </a:ext>
            </a:extLst>
          </p:cNvPr>
          <p:cNvSpPr/>
          <p:nvPr/>
        </p:nvSpPr>
        <p:spPr>
          <a:xfrm>
            <a:off x="1649333" y="3839035"/>
            <a:ext cx="2042445" cy="435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43803ABF-7D5D-4549-85BA-8ED497D46EEE}"/>
              </a:ext>
            </a:extLst>
          </p:cNvPr>
          <p:cNvSpPr/>
          <p:nvPr/>
        </p:nvSpPr>
        <p:spPr>
          <a:xfrm rot="10800000">
            <a:off x="3914228" y="1903072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82DCACE-15B0-4FBF-A428-86F51BDD0D0E}"/>
              </a:ext>
            </a:extLst>
          </p:cNvPr>
          <p:cNvSpPr txBox="1"/>
          <p:nvPr/>
        </p:nvSpPr>
        <p:spPr>
          <a:xfrm>
            <a:off x="1585518" y="3884299"/>
            <a:ext cx="220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Precision = 64.36%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7C3632D8-6741-427F-ACDF-DEFFCF74C29A}"/>
              </a:ext>
            </a:extLst>
          </p:cNvPr>
          <p:cNvGraphicFramePr>
            <a:graphicFrameLocks noGrp="1"/>
          </p:cNvGraphicFramePr>
          <p:nvPr/>
        </p:nvGraphicFramePr>
        <p:xfrm>
          <a:off x="5662109" y="1774370"/>
          <a:ext cx="1157680" cy="950949"/>
        </p:xfrm>
        <a:graphic>
          <a:graphicData uri="http://schemas.openxmlformats.org/drawingml/2006/table">
            <a:tbl>
              <a:tblPr/>
              <a:tblGrid>
                <a:gridCol w="1157680">
                  <a:extLst>
                    <a:ext uri="{9D8B030D-6E8A-4147-A177-3AD203B41FA5}">
                      <a16:colId xmlns:a16="http://schemas.microsoft.com/office/drawing/2014/main" val="2062678607"/>
                    </a:ext>
                  </a:extLst>
                </a:gridCol>
              </a:tblGrid>
              <a:tr h="950949">
                <a:tc>
                  <a:txBody>
                    <a:bodyPr/>
                    <a:lstStyle/>
                    <a:p>
                      <a:r>
                        <a:rPr lang="en-US" dirty="0"/>
                        <a:t>TN: 1876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FN: 20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663689"/>
                  </a:ext>
                </a:extLst>
              </a:tr>
            </a:tbl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15648577-1ECF-4340-AC26-B2662E0A1434}"/>
              </a:ext>
            </a:extLst>
          </p:cNvPr>
          <p:cNvSpPr txBox="1"/>
          <p:nvPr/>
        </p:nvSpPr>
        <p:spPr>
          <a:xfrm>
            <a:off x="6142145" y="3082131"/>
            <a:ext cx="1644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Predicted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0A113E-733E-4DF0-ADAD-9E2664649A87}"/>
              </a:ext>
            </a:extLst>
          </p:cNvPr>
          <p:cNvSpPr txBox="1"/>
          <p:nvPr/>
        </p:nvSpPr>
        <p:spPr>
          <a:xfrm rot="16200000">
            <a:off x="4633589" y="1964079"/>
            <a:ext cx="109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Actual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626B236-71BD-4AA2-B363-61112611EC09}"/>
              </a:ext>
            </a:extLst>
          </p:cNvPr>
          <p:cNvSpPr txBox="1"/>
          <p:nvPr/>
        </p:nvSpPr>
        <p:spPr>
          <a:xfrm>
            <a:off x="5363303" y="1855365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A236DE2-AD19-410C-A527-E459B4F8D194}"/>
              </a:ext>
            </a:extLst>
          </p:cNvPr>
          <p:cNvSpPr txBox="1"/>
          <p:nvPr/>
        </p:nvSpPr>
        <p:spPr>
          <a:xfrm>
            <a:off x="5364701" y="2292991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B4400CC9-1E86-457D-BC16-08B0037ED28A}"/>
              </a:ext>
            </a:extLst>
          </p:cNvPr>
          <p:cNvGraphicFramePr>
            <a:graphicFrameLocks noGrp="1"/>
          </p:cNvGraphicFramePr>
          <p:nvPr/>
        </p:nvGraphicFramePr>
        <p:xfrm>
          <a:off x="6821189" y="1775768"/>
          <a:ext cx="1157680" cy="950949"/>
        </p:xfrm>
        <a:graphic>
          <a:graphicData uri="http://schemas.openxmlformats.org/drawingml/2006/table">
            <a:tbl>
              <a:tblPr/>
              <a:tblGrid>
                <a:gridCol w="1157680">
                  <a:extLst>
                    <a:ext uri="{9D8B030D-6E8A-4147-A177-3AD203B41FA5}">
                      <a16:colId xmlns:a16="http://schemas.microsoft.com/office/drawing/2014/main" val="2062678607"/>
                    </a:ext>
                  </a:extLst>
                </a:gridCol>
              </a:tblGrid>
              <a:tr h="950949">
                <a:tc>
                  <a:txBody>
                    <a:bodyPr/>
                    <a:lstStyle/>
                    <a:p>
                      <a:r>
                        <a:rPr lang="en-US" dirty="0"/>
                        <a:t>FP: 758</a:t>
                      </a:r>
                    </a:p>
                    <a:p>
                      <a:endParaRPr lang="en-US" dirty="0"/>
                    </a:p>
                    <a:p>
                      <a:r>
                        <a:rPr lang="en-US" dirty="0"/>
                        <a:t>TP: 50</a:t>
                      </a:r>
                    </a:p>
                  </a:txBody>
                  <a:tcPr>
                    <a:lnL w="12700" cmpd="sng">
                      <a:solidFill>
                        <a:schemeClr val="tx1"/>
                      </a:solidFill>
                      <a:prstDash val="solid"/>
                    </a:lnL>
                    <a:lnR w="12700" cmpd="sng">
                      <a:solidFill>
                        <a:schemeClr val="tx1"/>
                      </a:solidFill>
                      <a:prstDash val="solid"/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663689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166DFC5E-8953-44A0-BD7F-2A14A7994B39}"/>
              </a:ext>
            </a:extLst>
          </p:cNvPr>
          <p:cNvSpPr txBox="1"/>
          <p:nvPr/>
        </p:nvSpPr>
        <p:spPr>
          <a:xfrm>
            <a:off x="6170045" y="2771164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9E3917A-1962-40D1-996E-B09CA3226AF0}"/>
              </a:ext>
            </a:extLst>
          </p:cNvPr>
          <p:cNvSpPr txBox="1"/>
          <p:nvPr/>
        </p:nvSpPr>
        <p:spPr>
          <a:xfrm>
            <a:off x="7253624" y="2780951"/>
            <a:ext cx="298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981F4F08-6398-400B-9E97-2F8F8014D518}"/>
              </a:ext>
            </a:extLst>
          </p:cNvPr>
          <p:cNvSpPr/>
          <p:nvPr/>
        </p:nvSpPr>
        <p:spPr>
          <a:xfrm rot="10800000">
            <a:off x="8146997" y="1829850"/>
            <a:ext cx="252067" cy="287511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48EF32E-1F5C-4DEA-9366-64E7550A2969}"/>
              </a:ext>
            </a:extLst>
          </p:cNvPr>
          <p:cNvSpPr/>
          <p:nvPr/>
        </p:nvSpPr>
        <p:spPr>
          <a:xfrm>
            <a:off x="5906305" y="3858006"/>
            <a:ext cx="2042445" cy="43583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6E6C597-83BB-4323-9363-3C8F61748C65}"/>
              </a:ext>
            </a:extLst>
          </p:cNvPr>
          <p:cNvSpPr txBox="1"/>
          <p:nvPr/>
        </p:nvSpPr>
        <p:spPr>
          <a:xfrm>
            <a:off x="5888581" y="3880587"/>
            <a:ext cx="2202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Precision = 6.18%</a:t>
            </a:r>
          </a:p>
        </p:txBody>
      </p:sp>
    </p:spTree>
    <p:extLst>
      <p:ext uri="{BB962C8B-B14F-4D97-AF65-F5344CB8AC3E}">
        <p14:creationId xmlns:p14="http://schemas.microsoft.com/office/powerpoint/2010/main" val="1606440428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75307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BC203691-F5CC-4759-9484-B9E0DE2C34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5" y="2050810"/>
            <a:ext cx="3543795" cy="24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4BF8AD-4D5B-4444-920A-D321E8E7468D}"/>
              </a:ext>
            </a:extLst>
          </p:cNvPr>
          <p:cNvSpPr txBox="1"/>
          <p:nvPr/>
        </p:nvSpPr>
        <p:spPr>
          <a:xfrm>
            <a:off x="5615571" y="6162664"/>
            <a:ext cx="2213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 Recall Curve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4EC43E-9C61-4F83-8484-06E8FE46F354}"/>
              </a:ext>
            </a:extLst>
          </p:cNvPr>
          <p:cNvSpPr txBox="1"/>
          <p:nvPr/>
        </p:nvSpPr>
        <p:spPr>
          <a:xfrm>
            <a:off x="2174148" y="4460971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DBE88B-E911-4806-8C41-2AA6FEFB2C35}"/>
              </a:ext>
            </a:extLst>
          </p:cNvPr>
          <p:cNvSpPr txBox="1"/>
          <p:nvPr/>
        </p:nvSpPr>
        <p:spPr>
          <a:xfrm>
            <a:off x="776768" y="1751183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4E546AD-5500-4597-B588-1C69295E7C26}"/>
              </a:ext>
            </a:extLst>
          </p:cNvPr>
          <p:cNvSpPr/>
          <p:nvPr/>
        </p:nvSpPr>
        <p:spPr>
          <a:xfrm>
            <a:off x="1553375" y="5411241"/>
            <a:ext cx="2042445" cy="435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2FB114-347A-4370-A2ED-A6DE5D4220B4}"/>
              </a:ext>
            </a:extLst>
          </p:cNvPr>
          <p:cNvSpPr txBox="1"/>
          <p:nvPr/>
        </p:nvSpPr>
        <p:spPr>
          <a:xfrm>
            <a:off x="1674491" y="5444492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70%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AA12B748-FB5E-4425-BA72-5001BED4DC23}"/>
              </a:ext>
            </a:extLst>
          </p:cNvPr>
          <p:cNvSpPr/>
          <p:nvPr/>
        </p:nvSpPr>
        <p:spPr>
          <a:xfrm rot="16200000">
            <a:off x="2377452" y="4918196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5742E4-7DC0-40C3-B006-4D5874AA0106}"/>
              </a:ext>
            </a:extLst>
          </p:cNvPr>
          <p:cNvSpPr txBox="1"/>
          <p:nvPr/>
        </p:nvSpPr>
        <p:spPr>
          <a:xfrm>
            <a:off x="2647241" y="2341548"/>
            <a:ext cx="15720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AUC</a:t>
            </a:r>
            <a:r>
              <a:rPr lang="en-US" sz="1500" baseline="30000" dirty="0">
                <a:solidFill>
                  <a:schemeClr val="bg1"/>
                </a:solidFill>
              </a:rPr>
              <a:t>1</a:t>
            </a:r>
            <a:r>
              <a:rPr lang="en-US" sz="1600" dirty="0">
                <a:solidFill>
                  <a:schemeClr val="bg1"/>
                </a:solidFill>
              </a:rPr>
              <a:t>: 0.7041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CABD69D-D90F-422E-9F26-684453157D3F}"/>
              </a:ext>
            </a:extLst>
          </p:cNvPr>
          <p:cNvCxnSpPr>
            <a:cxnSpLocks/>
          </p:cNvCxnSpPr>
          <p:nvPr/>
        </p:nvCxnSpPr>
        <p:spPr>
          <a:xfrm>
            <a:off x="1124125" y="3934437"/>
            <a:ext cx="3187816" cy="0"/>
          </a:xfrm>
          <a:prstGeom prst="line">
            <a:avLst/>
          </a:prstGeom>
          <a:ln w="2222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C6CBA86-A517-49A9-82A2-E61F49AB466C}"/>
              </a:ext>
            </a:extLst>
          </p:cNvPr>
          <p:cNvSpPr txBox="1"/>
          <p:nvPr/>
        </p:nvSpPr>
        <p:spPr>
          <a:xfrm>
            <a:off x="1569838" y="3647194"/>
            <a:ext cx="18484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no-skill Classifier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CCD28A-440D-41FB-95E3-C858598FF72C}"/>
              </a:ext>
            </a:extLst>
          </p:cNvPr>
          <p:cNvSpPr txBox="1"/>
          <p:nvPr/>
        </p:nvSpPr>
        <p:spPr>
          <a:xfrm>
            <a:off x="537295" y="6302910"/>
            <a:ext cx="27881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aseline="30000" dirty="0">
                <a:solidFill>
                  <a:schemeClr val="bg1"/>
                </a:solidFill>
              </a:rPr>
              <a:t>1</a:t>
            </a:r>
            <a:r>
              <a:rPr lang="en-US" sz="1200" dirty="0">
                <a:solidFill>
                  <a:schemeClr val="bg1"/>
                </a:solidFill>
              </a:rPr>
              <a:t> AUC: Area under the curve</a:t>
            </a:r>
          </a:p>
        </p:txBody>
      </p:sp>
    </p:spTree>
    <p:extLst>
      <p:ext uri="{BB962C8B-B14F-4D97-AF65-F5344CB8AC3E}">
        <p14:creationId xmlns:p14="http://schemas.microsoft.com/office/powerpoint/2010/main" val="3213541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75307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BC203691-F5CC-4759-9484-B9E0DE2C34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5" y="2050810"/>
            <a:ext cx="3543795" cy="24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4BF8AD-4D5B-4444-920A-D321E8E7468D}"/>
              </a:ext>
            </a:extLst>
          </p:cNvPr>
          <p:cNvSpPr txBox="1"/>
          <p:nvPr/>
        </p:nvSpPr>
        <p:spPr>
          <a:xfrm>
            <a:off x="5615571" y="6162664"/>
            <a:ext cx="2213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 Recall Curve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4EC43E-9C61-4F83-8484-06E8FE46F354}"/>
              </a:ext>
            </a:extLst>
          </p:cNvPr>
          <p:cNvSpPr txBox="1"/>
          <p:nvPr/>
        </p:nvSpPr>
        <p:spPr>
          <a:xfrm>
            <a:off x="2174148" y="4460971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DBE88B-E911-4806-8C41-2AA6FEFB2C35}"/>
              </a:ext>
            </a:extLst>
          </p:cNvPr>
          <p:cNvSpPr txBox="1"/>
          <p:nvPr/>
        </p:nvSpPr>
        <p:spPr>
          <a:xfrm>
            <a:off x="776768" y="1751183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959E12-46CD-4DC6-8C6D-709180FAAAC6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D89E1D-2B5A-40F0-B6F0-132ABEB83F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1360" y="2100246"/>
            <a:ext cx="3499135" cy="231129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F6A760D-B2AF-45A5-ABC7-FE2A61C46D5B}"/>
              </a:ext>
            </a:extLst>
          </p:cNvPr>
          <p:cNvSpPr txBox="1"/>
          <p:nvPr/>
        </p:nvSpPr>
        <p:spPr>
          <a:xfrm>
            <a:off x="4953245" y="1761472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C9813B-87DE-432D-9335-CAC5DEF71355}"/>
              </a:ext>
            </a:extLst>
          </p:cNvPr>
          <p:cNvSpPr txBox="1"/>
          <p:nvPr/>
        </p:nvSpPr>
        <p:spPr>
          <a:xfrm>
            <a:off x="6337210" y="4411536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4E546AD-5500-4597-B588-1C69295E7C26}"/>
              </a:ext>
            </a:extLst>
          </p:cNvPr>
          <p:cNvSpPr/>
          <p:nvPr/>
        </p:nvSpPr>
        <p:spPr>
          <a:xfrm>
            <a:off x="1553375" y="5411241"/>
            <a:ext cx="2042445" cy="435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2FB114-347A-4370-A2ED-A6DE5D4220B4}"/>
              </a:ext>
            </a:extLst>
          </p:cNvPr>
          <p:cNvSpPr txBox="1"/>
          <p:nvPr/>
        </p:nvSpPr>
        <p:spPr>
          <a:xfrm>
            <a:off x="1674491" y="5444492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70%</a:t>
            </a: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AA12B748-FB5E-4425-BA72-5001BED4DC23}"/>
              </a:ext>
            </a:extLst>
          </p:cNvPr>
          <p:cNvSpPr/>
          <p:nvPr/>
        </p:nvSpPr>
        <p:spPr>
          <a:xfrm rot="16200000">
            <a:off x="2377452" y="4918196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E4E1219-7820-4C56-B3B7-521E2D82EF4B}"/>
              </a:ext>
            </a:extLst>
          </p:cNvPr>
          <p:cNvSpPr/>
          <p:nvPr/>
        </p:nvSpPr>
        <p:spPr>
          <a:xfrm>
            <a:off x="5832531" y="5411241"/>
            <a:ext cx="2042445" cy="43583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51A4863-1C22-4810-B843-A1FABD1B39A1}"/>
              </a:ext>
            </a:extLst>
          </p:cNvPr>
          <p:cNvSpPr txBox="1"/>
          <p:nvPr/>
        </p:nvSpPr>
        <p:spPr>
          <a:xfrm>
            <a:off x="5892634" y="5420595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71%</a:t>
            </a: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80EEB667-F86D-4608-8213-82645FD94F5F}"/>
              </a:ext>
            </a:extLst>
          </p:cNvPr>
          <p:cNvSpPr/>
          <p:nvPr/>
        </p:nvSpPr>
        <p:spPr>
          <a:xfrm rot="16200000">
            <a:off x="6823250" y="4938285"/>
            <a:ext cx="252067" cy="287511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5742E4-7DC0-40C3-B006-4D5874AA0106}"/>
              </a:ext>
            </a:extLst>
          </p:cNvPr>
          <p:cNvSpPr txBox="1"/>
          <p:nvPr/>
        </p:nvSpPr>
        <p:spPr>
          <a:xfrm>
            <a:off x="2647241" y="2341548"/>
            <a:ext cx="15720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AUC</a:t>
            </a:r>
            <a:r>
              <a:rPr lang="en-US" sz="1500" baseline="30000" dirty="0">
                <a:solidFill>
                  <a:schemeClr val="bg1"/>
                </a:solidFill>
              </a:rPr>
              <a:t>1</a:t>
            </a:r>
            <a:r>
              <a:rPr lang="en-US" sz="1600" dirty="0">
                <a:solidFill>
                  <a:schemeClr val="bg1"/>
                </a:solidFill>
              </a:rPr>
              <a:t>: 0.7041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1AE580D-C276-4473-9981-69BA4327FDF8}"/>
              </a:ext>
            </a:extLst>
          </p:cNvPr>
          <p:cNvSpPr txBox="1"/>
          <p:nvPr/>
        </p:nvSpPr>
        <p:spPr>
          <a:xfrm>
            <a:off x="6949283" y="2253315"/>
            <a:ext cx="15720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AUC</a:t>
            </a:r>
            <a:r>
              <a:rPr lang="en-US" sz="1600" baseline="30000" dirty="0">
                <a:solidFill>
                  <a:schemeClr val="bg1"/>
                </a:solidFill>
              </a:rPr>
              <a:t>1</a:t>
            </a:r>
            <a:r>
              <a:rPr lang="en-US" sz="1600" dirty="0">
                <a:solidFill>
                  <a:schemeClr val="bg1"/>
                </a:solidFill>
              </a:rPr>
              <a:t>: 0.5071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CABD69D-D90F-422E-9F26-684453157D3F}"/>
              </a:ext>
            </a:extLst>
          </p:cNvPr>
          <p:cNvCxnSpPr>
            <a:cxnSpLocks/>
          </p:cNvCxnSpPr>
          <p:nvPr/>
        </p:nvCxnSpPr>
        <p:spPr>
          <a:xfrm>
            <a:off x="1124125" y="3934437"/>
            <a:ext cx="3187816" cy="0"/>
          </a:xfrm>
          <a:prstGeom prst="line">
            <a:avLst/>
          </a:prstGeom>
          <a:ln w="2222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C6CBA86-A517-49A9-82A2-E61F49AB466C}"/>
              </a:ext>
            </a:extLst>
          </p:cNvPr>
          <p:cNvSpPr txBox="1"/>
          <p:nvPr/>
        </p:nvSpPr>
        <p:spPr>
          <a:xfrm>
            <a:off x="1569838" y="3647194"/>
            <a:ext cx="18484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no-skill Classifier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A563E4F1-8AE9-4D1E-95EE-2A0D3A8C02EA}"/>
              </a:ext>
            </a:extLst>
          </p:cNvPr>
          <p:cNvCxnSpPr>
            <a:cxnSpLocks/>
          </p:cNvCxnSpPr>
          <p:nvPr/>
        </p:nvCxnSpPr>
        <p:spPr>
          <a:xfrm>
            <a:off x="5372467" y="3266440"/>
            <a:ext cx="3187816" cy="0"/>
          </a:xfrm>
          <a:prstGeom prst="line">
            <a:avLst/>
          </a:prstGeom>
          <a:ln w="2222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7A3EBF95-6BD4-4D42-BD39-E96B9ADCA868}"/>
              </a:ext>
            </a:extLst>
          </p:cNvPr>
          <p:cNvSpPr txBox="1"/>
          <p:nvPr/>
        </p:nvSpPr>
        <p:spPr>
          <a:xfrm>
            <a:off x="6690340" y="2990636"/>
            <a:ext cx="18484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no-skill Classifier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ECCD28A-440D-41FB-95E3-C858598FF72C}"/>
              </a:ext>
            </a:extLst>
          </p:cNvPr>
          <p:cNvSpPr txBox="1"/>
          <p:nvPr/>
        </p:nvSpPr>
        <p:spPr>
          <a:xfrm>
            <a:off x="537295" y="6302910"/>
            <a:ext cx="27881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aseline="30000" dirty="0">
                <a:solidFill>
                  <a:schemeClr val="bg1"/>
                </a:solidFill>
              </a:rPr>
              <a:t>1</a:t>
            </a:r>
            <a:r>
              <a:rPr lang="en-US" sz="1200" dirty="0">
                <a:solidFill>
                  <a:schemeClr val="bg1"/>
                </a:solidFill>
              </a:rPr>
              <a:t> AUC: Area under the curve</a:t>
            </a:r>
          </a:p>
        </p:txBody>
      </p:sp>
    </p:spTree>
    <p:extLst>
      <p:ext uri="{BB962C8B-B14F-4D97-AF65-F5344CB8AC3E}">
        <p14:creationId xmlns:p14="http://schemas.microsoft.com/office/powerpoint/2010/main" val="34612119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344326" y="197421"/>
            <a:ext cx="6456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– Importance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cxnSpLocks/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4F313F0-0ED6-42FC-99C0-801AD3EE9A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99326835"/>
              </p:ext>
            </p:extLst>
          </p:nvPr>
        </p:nvGraphicFramePr>
        <p:xfrm>
          <a:off x="1018752" y="1284448"/>
          <a:ext cx="7106495" cy="49354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547B64C-5886-4F42-808F-2A61FE7BAD1B}"/>
              </a:ext>
            </a:extLst>
          </p:cNvPr>
          <p:cNvSpPr txBox="1"/>
          <p:nvPr/>
        </p:nvSpPr>
        <p:spPr>
          <a:xfrm>
            <a:off x="1018752" y="1284448"/>
            <a:ext cx="349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686716051"/>
      </p:ext>
    </p:extLst>
  </p:cSld>
  <p:clrMapOvr>
    <a:masterClrMapping/>
  </p:clrMapOvr>
  <p:transition spd="slow">
    <p:randomBar dir="vert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344326" y="197421"/>
            <a:ext cx="64562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– Importance Features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cxnSpLocks/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14F313F0-0ED6-42FC-99C0-801AD3EE9A4C}"/>
              </a:ext>
            </a:extLst>
          </p:cNvPr>
          <p:cNvGraphicFramePr/>
          <p:nvPr/>
        </p:nvGraphicFramePr>
        <p:xfrm>
          <a:off x="1018752" y="1284448"/>
          <a:ext cx="7106495" cy="49354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F547B64C-5886-4F42-808F-2A61FE7BAD1B}"/>
              </a:ext>
            </a:extLst>
          </p:cNvPr>
          <p:cNvSpPr txBox="1"/>
          <p:nvPr/>
        </p:nvSpPr>
        <p:spPr>
          <a:xfrm>
            <a:off x="1018752" y="1284448"/>
            <a:ext cx="349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3697141251"/>
      </p:ext>
    </p:extLst>
  </p:cSld>
  <p:clrMapOvr>
    <a:masterClrMapping/>
  </p:clrMapOvr>
  <p:transition spd="slow">
    <p:randomBar dir="vert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LSTM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4959E12-46CD-4DC6-8C6D-709180FAAAC6}"/>
              </a:ext>
            </a:extLst>
          </p:cNvPr>
          <p:cNvSpPr txBox="1"/>
          <p:nvPr/>
        </p:nvSpPr>
        <p:spPr>
          <a:xfrm>
            <a:off x="3096868" y="1273054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8: Price Entry</a:t>
            </a:r>
          </a:p>
        </p:txBody>
      </p:sp>
      <p:pic>
        <p:nvPicPr>
          <p:cNvPr id="13" name="Picture 12" descr="Chart&#10;&#10;Description automatically generated">
            <a:extLst>
              <a:ext uri="{FF2B5EF4-FFF2-40B4-BE49-F238E27FC236}">
                <a16:creationId xmlns:a16="http://schemas.microsoft.com/office/drawing/2014/main" id="{1A3438BF-CC5A-49F5-9F3B-E1DC2D06C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6050" y="2071687"/>
            <a:ext cx="3771900" cy="2714625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A6B5347-E253-4F46-8EA6-4A8756EB597C}"/>
              </a:ext>
            </a:extLst>
          </p:cNvPr>
          <p:cNvSpPr txBox="1"/>
          <p:nvPr/>
        </p:nvSpPr>
        <p:spPr>
          <a:xfrm>
            <a:off x="2572284" y="1794617"/>
            <a:ext cx="820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510740D-3A6A-462F-8B67-10B7B1109E17}"/>
              </a:ext>
            </a:extLst>
          </p:cNvPr>
          <p:cNvSpPr txBox="1"/>
          <p:nvPr/>
        </p:nvSpPr>
        <p:spPr>
          <a:xfrm>
            <a:off x="4374023" y="4786312"/>
            <a:ext cx="8203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46ADD9E-B537-44EA-8BEE-D44321501BD5}"/>
              </a:ext>
            </a:extLst>
          </p:cNvPr>
          <p:cNvSpPr/>
          <p:nvPr/>
        </p:nvSpPr>
        <p:spPr>
          <a:xfrm>
            <a:off x="3281584" y="5498428"/>
            <a:ext cx="2691926" cy="50095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05263C3-66FC-45C1-8C92-460DD93B48CB}"/>
              </a:ext>
            </a:extLst>
          </p:cNvPr>
          <p:cNvSpPr txBox="1"/>
          <p:nvPr/>
        </p:nvSpPr>
        <p:spPr>
          <a:xfrm>
            <a:off x="3281584" y="5582954"/>
            <a:ext cx="36234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 function =  0.00205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79693EB-346E-498E-AD38-AA0D54CB8D1E}"/>
              </a:ext>
            </a:extLst>
          </p:cNvPr>
          <p:cNvSpPr txBox="1"/>
          <p:nvPr/>
        </p:nvSpPr>
        <p:spPr>
          <a:xfrm>
            <a:off x="3330188" y="3804427"/>
            <a:ext cx="16497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Sticker: JPM</a:t>
            </a:r>
          </a:p>
        </p:txBody>
      </p:sp>
    </p:spTree>
    <p:extLst>
      <p:ext uri="{BB962C8B-B14F-4D97-AF65-F5344CB8AC3E}">
        <p14:creationId xmlns:p14="http://schemas.microsoft.com/office/powerpoint/2010/main" val="17431475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327724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The Strategy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0DFB855A-4579-47EC-A4D1-23F7DF189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386" y="969707"/>
            <a:ext cx="8823228" cy="422317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EE6646-8F33-422E-8AB4-965426ABDDB9}"/>
              </a:ext>
            </a:extLst>
          </p:cNvPr>
          <p:cNvSpPr txBox="1"/>
          <p:nvPr/>
        </p:nvSpPr>
        <p:spPr>
          <a:xfrm>
            <a:off x="857956" y="5497689"/>
            <a:ext cx="74845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aim at anticipating market moves by identifying squeezes that precedes them.</a:t>
            </a:r>
          </a:p>
          <a:p>
            <a:r>
              <a:rPr lang="en-US" dirty="0"/>
              <a:t>We aim at using 2 EMAs crossovers to anticipate their crossovers for direction predictions.</a:t>
            </a:r>
          </a:p>
        </p:txBody>
      </p:sp>
    </p:spTree>
    <p:extLst>
      <p:ext uri="{BB962C8B-B14F-4D97-AF65-F5344CB8AC3E}">
        <p14:creationId xmlns:p14="http://schemas.microsoft.com/office/powerpoint/2010/main" val="4046315911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Future Developments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98F81A8-E58D-4A9A-8792-06D798721EBC}"/>
              </a:ext>
            </a:extLst>
          </p:cNvPr>
          <p:cNvSpPr txBox="1"/>
          <p:nvPr/>
        </p:nvSpPr>
        <p:spPr>
          <a:xfrm>
            <a:off x="1444239" y="1730343"/>
            <a:ext cx="695627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Re-assess or reconfigure the EMA random forest to meet precision statistical requirements and improve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8397629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Future Developments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98F81A8-E58D-4A9A-8792-06D798721EBC}"/>
              </a:ext>
            </a:extLst>
          </p:cNvPr>
          <p:cNvSpPr txBox="1"/>
          <p:nvPr/>
        </p:nvSpPr>
        <p:spPr>
          <a:xfrm>
            <a:off x="1444239" y="1730343"/>
            <a:ext cx="695627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Re-assess or reconfigure the EMA random forest to meet precision statistical requirements and improve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Test models with more assets for robust statistics.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2006028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Future Developments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98F81A8-E58D-4A9A-8792-06D798721EBC}"/>
              </a:ext>
            </a:extLst>
          </p:cNvPr>
          <p:cNvSpPr txBox="1"/>
          <p:nvPr/>
        </p:nvSpPr>
        <p:spPr>
          <a:xfrm>
            <a:off x="1444239" y="1730343"/>
            <a:ext cx="695627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Re-assess or reconfigure the EMA random forest to meet precision statistical requirements and improve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Test models with more assets for robust statistics.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Automation / Machine Learning integration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Develop a .</a:t>
            </a:r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py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script using Select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976187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Future Developments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98F81A8-E58D-4A9A-8792-06D798721EBC}"/>
              </a:ext>
            </a:extLst>
          </p:cNvPr>
          <p:cNvSpPr txBox="1"/>
          <p:nvPr/>
        </p:nvSpPr>
        <p:spPr>
          <a:xfrm>
            <a:off x="1444239" y="1730343"/>
            <a:ext cx="695627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Re-assess or reconfigure the EMA random forest to meet precision statistical requirements and improve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Test models with more assets for robust statistics.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Automation / Machine Learning integration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Develop a .</a:t>
            </a:r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py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script using Select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Develop a Machine Learning Model to predict prices 5 or more periods ahead (target price predictor)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7998188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Future Developments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98F81A8-E58D-4A9A-8792-06D798721EBC}"/>
              </a:ext>
            </a:extLst>
          </p:cNvPr>
          <p:cNvSpPr txBox="1"/>
          <p:nvPr/>
        </p:nvSpPr>
        <p:spPr>
          <a:xfrm>
            <a:off x="1444239" y="1730343"/>
            <a:ext cx="69562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Re-assess or reconfigure the EMA random forest to meet precision statistical requirements and improve performance.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Test models with more assets for robust statistics.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Automation / Machine Learning integration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Develop a .</a:t>
            </a:r>
            <a:r>
              <a:rPr lang="en-US" dirty="0" err="1">
                <a:solidFill>
                  <a:schemeClr val="tx1">
                    <a:lumMod val="95000"/>
                  </a:schemeClr>
                </a:solidFill>
              </a:rPr>
              <a:t>py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 script using Select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Develop a Machine Learning Model to predict prices 5 or more periods ahead (target price predictor)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9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</a:rPr>
              <a:t>Develop Function that execute trades based on prices forecasted by LSTM price predictors. </a:t>
            </a:r>
          </a:p>
        </p:txBody>
      </p:sp>
    </p:spTree>
    <p:extLst>
      <p:ext uri="{BB962C8B-B14F-4D97-AF65-F5344CB8AC3E}">
        <p14:creationId xmlns:p14="http://schemas.microsoft.com/office/powerpoint/2010/main" val="1114009427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Conclusions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0D05F88-F3F9-4F68-84B9-BC37F8B8AC0D}"/>
              </a:ext>
            </a:extLst>
          </p:cNvPr>
          <p:cNvSpPr txBox="1"/>
          <p:nvPr/>
        </p:nvSpPr>
        <p:spPr>
          <a:xfrm>
            <a:off x="1474907" y="1766931"/>
            <a:ext cx="64008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LSTM binary model caused barriers to the Machine Learning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277317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Conclusions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0D05F88-F3F9-4F68-84B9-BC37F8B8AC0D}"/>
              </a:ext>
            </a:extLst>
          </p:cNvPr>
          <p:cNvSpPr txBox="1"/>
          <p:nvPr/>
        </p:nvSpPr>
        <p:spPr>
          <a:xfrm>
            <a:off x="1474907" y="1766931"/>
            <a:ext cx="6400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LSTM binary model caused barriers to the Machine Learning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two random forest classifiers offered 70% or above accuracy score.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542968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Conclusions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0D05F88-F3F9-4F68-84B9-BC37F8B8AC0D}"/>
              </a:ext>
            </a:extLst>
          </p:cNvPr>
          <p:cNvSpPr txBox="1"/>
          <p:nvPr/>
        </p:nvSpPr>
        <p:spPr>
          <a:xfrm>
            <a:off x="1474907" y="1766931"/>
            <a:ext cx="64008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LSTM binary model caused barriers to the Machine Learning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two random forest classifiers offered 70% or above accuracy score.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EMA crossover model needs to be reconfigured to increase precision and to improve the precision-recall curve.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506431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Conclusions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0D05F88-F3F9-4F68-84B9-BC37F8B8AC0D}"/>
              </a:ext>
            </a:extLst>
          </p:cNvPr>
          <p:cNvSpPr txBox="1"/>
          <p:nvPr/>
        </p:nvSpPr>
        <p:spPr>
          <a:xfrm>
            <a:off x="1474907" y="1766931"/>
            <a:ext cx="6400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LSTM binary model caused barriers to the Machine Learning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two random forest classifiers offered 70% or above accuracy score.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EMA crossover model needs to be reconfigured to increase precision and to improve the precision-recall curve.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squeeze random forest model was able to anticipate the “squeeze” state with a precision of 64%.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4397948"/>
      </p:ext>
    </p:extLst>
  </p:cSld>
  <p:clrMapOvr>
    <a:masterClrMapping/>
  </p:clrMapOvr>
  <p:transition spd="slow">
    <p:wip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Conclusions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0D05F88-F3F9-4F68-84B9-BC37F8B8AC0D}"/>
              </a:ext>
            </a:extLst>
          </p:cNvPr>
          <p:cNvSpPr txBox="1"/>
          <p:nvPr/>
        </p:nvSpPr>
        <p:spPr>
          <a:xfrm>
            <a:off x="1474907" y="1766931"/>
            <a:ext cx="64008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LSTM binary model caused barriers to the Machine Learning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two random forest classifiers offered 70% or above accuracy score.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EMA crossover model needs to be reconfigured to increase precision and to improve the precision-recall curve.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squeeze random forest model was able to anticipate the “squeeze” state with a precision of 64%.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Tests were limited to one asset and one direction (bullish trades)</a:t>
            </a:r>
          </a:p>
        </p:txBody>
      </p:sp>
    </p:spTree>
    <p:extLst>
      <p:ext uri="{BB962C8B-B14F-4D97-AF65-F5344CB8AC3E}">
        <p14:creationId xmlns:p14="http://schemas.microsoft.com/office/powerpoint/2010/main" val="199474888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Project Objectives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cxnSpLocks/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00E630-42AE-47DC-8EC9-D3A1A88A1750}"/>
              </a:ext>
            </a:extLst>
          </p:cNvPr>
          <p:cNvSpPr txBox="1"/>
          <p:nvPr/>
        </p:nvSpPr>
        <p:spPr>
          <a:xfrm>
            <a:off x="824089" y="1332090"/>
            <a:ext cx="35086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one Machine Learning Model to predict the squeeze breakout and breakout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at least two of the libraries specified below: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E4BC47-BA11-4B92-9F77-1673B39AA0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6778" y="3562320"/>
            <a:ext cx="3965222" cy="24092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23061-9D3F-41A4-AA9C-8B4486446603}"/>
              </a:ext>
            </a:extLst>
          </p:cNvPr>
          <p:cNvSpPr txBox="1"/>
          <p:nvPr/>
        </p:nvSpPr>
        <p:spPr>
          <a:xfrm>
            <a:off x="1478847" y="918052"/>
            <a:ext cx="2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REQUIREMENTS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795ECA-D56B-47A6-881C-5FB2A1A49824}"/>
              </a:ext>
            </a:extLst>
          </p:cNvPr>
          <p:cNvSpPr txBox="1"/>
          <p:nvPr/>
        </p:nvSpPr>
        <p:spPr>
          <a:xfrm>
            <a:off x="5329937" y="885786"/>
            <a:ext cx="281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SCOPE OF WORK</a:t>
            </a:r>
          </a:p>
        </p:txBody>
      </p:sp>
    </p:spTree>
    <p:extLst>
      <p:ext uri="{BB962C8B-B14F-4D97-AF65-F5344CB8AC3E}">
        <p14:creationId xmlns:p14="http://schemas.microsoft.com/office/powerpoint/2010/main" val="392512453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</p:spTree>
    <p:extLst>
      <p:ext uri="{BB962C8B-B14F-4D97-AF65-F5344CB8AC3E}">
        <p14:creationId xmlns:p14="http://schemas.microsoft.com/office/powerpoint/2010/main" val="38026746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5460AF3-458E-4F31-87E3-7822C0C11471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, treemap chart&#10;&#10;Description automatically generated">
            <a:extLst>
              <a:ext uri="{FF2B5EF4-FFF2-40B4-BE49-F238E27FC236}">
                <a16:creationId xmlns:a16="http://schemas.microsoft.com/office/drawing/2014/main" id="{D416D919-8378-4965-BB6C-CB47C7A119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0689" y="3654395"/>
            <a:ext cx="3038899" cy="2553056"/>
          </a:xfrm>
          <a:prstGeom prst="rect">
            <a:avLst/>
          </a:prstGeom>
        </p:spPr>
      </p:pic>
      <p:pic>
        <p:nvPicPr>
          <p:cNvPr id="12" name="Picture 11" descr="Chart, treemap chart&#10;&#10;Description automatically generated">
            <a:extLst>
              <a:ext uri="{FF2B5EF4-FFF2-40B4-BE49-F238E27FC236}">
                <a16:creationId xmlns:a16="http://schemas.microsoft.com/office/drawing/2014/main" id="{DFD9BEF0-08CA-466F-BF96-BC081D8FC8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613" y="1361684"/>
            <a:ext cx="3048425" cy="2562583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DFE3BD3D-1531-435F-8271-DE3AB72AF0E0}"/>
              </a:ext>
            </a:extLst>
          </p:cNvPr>
          <p:cNvSpPr/>
          <p:nvPr/>
        </p:nvSpPr>
        <p:spPr>
          <a:xfrm>
            <a:off x="1664470" y="4495088"/>
            <a:ext cx="2042445" cy="43583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227B985-6366-46D0-B2F3-71A46EE39860}"/>
              </a:ext>
            </a:extLst>
          </p:cNvPr>
          <p:cNvSpPr txBox="1"/>
          <p:nvPr/>
        </p:nvSpPr>
        <p:spPr>
          <a:xfrm>
            <a:off x="1785586" y="4528339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70%</a:t>
            </a:r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80EA82CA-28A1-46EE-9C7D-FB60E5FD41DD}"/>
              </a:ext>
            </a:extLst>
          </p:cNvPr>
          <p:cNvSpPr/>
          <p:nvPr/>
        </p:nvSpPr>
        <p:spPr>
          <a:xfrm rot="16200000">
            <a:off x="2488547" y="4002043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68D1024-0124-47FB-ADC2-57DE76B8CA52}"/>
              </a:ext>
            </a:extLst>
          </p:cNvPr>
          <p:cNvSpPr/>
          <p:nvPr/>
        </p:nvSpPr>
        <p:spPr>
          <a:xfrm>
            <a:off x="6046152" y="2758898"/>
            <a:ext cx="2042445" cy="43583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96284F4-98E1-4049-8831-611726FD4359}"/>
              </a:ext>
            </a:extLst>
          </p:cNvPr>
          <p:cNvSpPr txBox="1"/>
          <p:nvPr/>
        </p:nvSpPr>
        <p:spPr>
          <a:xfrm>
            <a:off x="6106255" y="2768252"/>
            <a:ext cx="233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Acc. Score: 71%</a:t>
            </a: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5FFB03EF-9836-4846-8F91-D92410790614}"/>
              </a:ext>
            </a:extLst>
          </p:cNvPr>
          <p:cNvSpPr/>
          <p:nvPr/>
        </p:nvSpPr>
        <p:spPr>
          <a:xfrm rot="5400000">
            <a:off x="6794104" y="3327786"/>
            <a:ext cx="252067" cy="287511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F0D7B3A-1785-4F7E-8932-6B073EEDE280}"/>
              </a:ext>
            </a:extLst>
          </p:cNvPr>
          <p:cNvSpPr txBox="1"/>
          <p:nvPr/>
        </p:nvSpPr>
        <p:spPr>
          <a:xfrm>
            <a:off x="797082" y="4999521"/>
            <a:ext cx="35356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=25</a:t>
            </a:r>
          </a:p>
          <a:p>
            <a:r>
              <a:rPr lang="en-US" dirty="0"/>
              <a:t>Relevant Features 60%:  </a:t>
            </a:r>
            <a:r>
              <a:rPr lang="en-US" dirty="0" err="1"/>
              <a:t>bbup</a:t>
            </a:r>
            <a:r>
              <a:rPr lang="en-US" dirty="0"/>
              <a:t>, </a:t>
            </a:r>
            <a:r>
              <a:rPr lang="en-US" dirty="0" err="1"/>
              <a:t>bblo</a:t>
            </a:r>
            <a:r>
              <a:rPr lang="en-US" dirty="0"/>
              <a:t>, </a:t>
            </a:r>
            <a:r>
              <a:rPr lang="en-US" dirty="0" err="1"/>
              <a:t>kcup</a:t>
            </a:r>
            <a:r>
              <a:rPr lang="en-US" dirty="0"/>
              <a:t>, </a:t>
            </a:r>
            <a:r>
              <a:rPr lang="en-US" dirty="0" err="1"/>
              <a:t>kclo</a:t>
            </a:r>
            <a:r>
              <a:rPr lang="en-US" dirty="0"/>
              <a:t> and 20sma.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C4C02F-2E88-4870-A924-93F0F3916926}"/>
              </a:ext>
            </a:extLst>
          </p:cNvPr>
          <p:cNvSpPr txBox="1"/>
          <p:nvPr/>
        </p:nvSpPr>
        <p:spPr>
          <a:xfrm>
            <a:off x="5008569" y="1355272"/>
            <a:ext cx="35356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Estimators = 1000</a:t>
            </a:r>
          </a:p>
          <a:p>
            <a:r>
              <a:rPr lang="en-US" dirty="0" err="1"/>
              <a:t>Max_depth</a:t>
            </a:r>
            <a:r>
              <a:rPr lang="en-US" dirty="0"/>
              <a:t> =20</a:t>
            </a:r>
          </a:p>
          <a:p>
            <a:r>
              <a:rPr lang="en-US" dirty="0"/>
              <a:t>Relevant Features 53%:  </a:t>
            </a:r>
            <a:r>
              <a:rPr lang="en-US" dirty="0" err="1"/>
              <a:t>ema_dist</a:t>
            </a:r>
            <a:r>
              <a:rPr lang="en-US" dirty="0"/>
              <a:t>, delta, close, ATR and high.</a:t>
            </a:r>
          </a:p>
        </p:txBody>
      </p:sp>
    </p:spTree>
    <p:extLst>
      <p:ext uri="{BB962C8B-B14F-4D97-AF65-F5344CB8AC3E}">
        <p14:creationId xmlns:p14="http://schemas.microsoft.com/office/powerpoint/2010/main" val="14495958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Random Forest Metrics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513505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A0FBC9-F58B-4F6D-B859-D415126042DE}"/>
              </a:ext>
            </a:extLst>
          </p:cNvPr>
          <p:cNvSpPr txBox="1"/>
          <p:nvPr/>
        </p:nvSpPr>
        <p:spPr>
          <a:xfrm>
            <a:off x="1034041" y="918052"/>
            <a:ext cx="265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 Squeeze RF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75307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stCxn id="6" idx="0"/>
          </p:cNvCxnSpPr>
          <p:nvPr/>
        </p:nvCxnSpPr>
        <p:spPr>
          <a:xfrm>
            <a:off x="4675307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Calendar&#10;&#10;Description automatically generated">
            <a:extLst>
              <a:ext uri="{FF2B5EF4-FFF2-40B4-BE49-F238E27FC236}">
                <a16:creationId xmlns:a16="http://schemas.microsoft.com/office/drawing/2014/main" id="{4F97033F-7159-4636-AF33-89E31904FC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5" y="1472050"/>
            <a:ext cx="3564990" cy="2319292"/>
          </a:xfrm>
          <a:prstGeom prst="rect">
            <a:avLst/>
          </a:prstGeom>
        </p:spPr>
      </p:pic>
      <p:pic>
        <p:nvPicPr>
          <p:cNvPr id="4" name="Picture 3" descr="Calendar&#10;&#10;Description automatically generated">
            <a:extLst>
              <a:ext uri="{FF2B5EF4-FFF2-40B4-BE49-F238E27FC236}">
                <a16:creationId xmlns:a16="http://schemas.microsoft.com/office/drawing/2014/main" id="{6FCAC0B8-B503-43CC-8981-E8CAAB18B0C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573" y="4092955"/>
            <a:ext cx="3499135" cy="2319288"/>
          </a:xfrm>
          <a:prstGeom prst="rect">
            <a:avLst/>
          </a:prstGeom>
        </p:spPr>
      </p:pic>
      <p:pic>
        <p:nvPicPr>
          <p:cNvPr id="14" name="Picture 13" descr="Chart, line chart&#10;&#10;Description automatically generated">
            <a:extLst>
              <a:ext uri="{FF2B5EF4-FFF2-40B4-BE49-F238E27FC236}">
                <a16:creationId xmlns:a16="http://schemas.microsoft.com/office/drawing/2014/main" id="{BC203691-F5CC-4759-9484-B9E0DE2C34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575" y="4020880"/>
            <a:ext cx="3543795" cy="241016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054BF8AD-4D5B-4444-920A-D321E8E7468D}"/>
              </a:ext>
            </a:extLst>
          </p:cNvPr>
          <p:cNvSpPr txBox="1"/>
          <p:nvPr/>
        </p:nvSpPr>
        <p:spPr>
          <a:xfrm>
            <a:off x="3471287" y="3726257"/>
            <a:ext cx="221336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 Recall Curve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4EC43E-9C61-4F83-8484-06E8FE46F354}"/>
              </a:ext>
            </a:extLst>
          </p:cNvPr>
          <p:cNvSpPr txBox="1"/>
          <p:nvPr/>
        </p:nvSpPr>
        <p:spPr>
          <a:xfrm>
            <a:off x="2130804" y="6389096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DDBE88B-E911-4806-8C41-2AA6FEFB2C35}"/>
              </a:ext>
            </a:extLst>
          </p:cNvPr>
          <p:cNvSpPr txBox="1"/>
          <p:nvPr/>
        </p:nvSpPr>
        <p:spPr>
          <a:xfrm>
            <a:off x="546684" y="3784532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4959E12-46CD-4DC6-8C6D-709180FAAAC6}"/>
              </a:ext>
            </a:extLst>
          </p:cNvPr>
          <p:cNvSpPr txBox="1"/>
          <p:nvPr/>
        </p:nvSpPr>
        <p:spPr>
          <a:xfrm>
            <a:off x="5247120" y="918052"/>
            <a:ext cx="2950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 EMAs cross RF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BD89E1D-2B5A-40F0-B6F0-132ABEB83FA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382" y="1364780"/>
            <a:ext cx="3499135" cy="231129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BF6A760D-B2AF-45A5-ABC7-FE2A61C46D5B}"/>
              </a:ext>
            </a:extLst>
          </p:cNvPr>
          <p:cNvSpPr txBox="1"/>
          <p:nvPr/>
        </p:nvSpPr>
        <p:spPr>
          <a:xfrm>
            <a:off x="4418565" y="1107851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Precision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2C9813B-87DE-432D-9335-CAC5DEF71355}"/>
              </a:ext>
            </a:extLst>
          </p:cNvPr>
          <p:cNvSpPr txBox="1"/>
          <p:nvPr/>
        </p:nvSpPr>
        <p:spPr>
          <a:xfrm>
            <a:off x="6243206" y="3594445"/>
            <a:ext cx="15861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Recall</a:t>
            </a:r>
          </a:p>
        </p:txBody>
      </p:sp>
    </p:spTree>
    <p:extLst>
      <p:ext uri="{BB962C8B-B14F-4D97-AF65-F5344CB8AC3E}">
        <p14:creationId xmlns:p14="http://schemas.microsoft.com/office/powerpoint/2010/main" val="2319750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C72682-00D5-4FB9-BF65-6EE93D8D2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80" y="931491"/>
            <a:ext cx="4162594" cy="232838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7F0D2DB-2ACD-4F0F-A3E8-BF246757C2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3423" y="1775233"/>
            <a:ext cx="4685416" cy="26101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556170-15E6-4761-90BE-69232057B2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161" y="4050416"/>
            <a:ext cx="4677372" cy="261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1859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3055826" y="197421"/>
            <a:ext cx="26848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algo-owls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F62679-8720-4864-A017-C30FE36CF5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362" y="948582"/>
            <a:ext cx="4575770" cy="25808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800000-849F-4DC3-A1CF-115DB2947D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6560" y="3865263"/>
            <a:ext cx="4993523" cy="279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48656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6902FA9E-9CFC-4087-A2CB-C9C33A2AD19F}"/>
              </a:ext>
            </a:extLst>
          </p:cNvPr>
          <p:cNvCxnSpPr>
            <a:cxnSpLocks/>
          </p:cNvCxnSpPr>
          <p:nvPr/>
        </p:nvCxnSpPr>
        <p:spPr>
          <a:xfrm>
            <a:off x="2901507" y="1488928"/>
            <a:ext cx="839045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85E49A69-BAC3-4DD0-8010-0493C5212082}"/>
              </a:ext>
            </a:extLst>
          </p:cNvPr>
          <p:cNvSpPr/>
          <p:nvPr/>
        </p:nvSpPr>
        <p:spPr>
          <a:xfrm>
            <a:off x="2062076" y="2307575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Arrow: Right 70">
            <a:extLst>
              <a:ext uri="{FF2B5EF4-FFF2-40B4-BE49-F238E27FC236}">
                <a16:creationId xmlns:a16="http://schemas.microsoft.com/office/drawing/2014/main" id="{870FB839-1256-47DE-B163-369CE7441AE3}"/>
              </a:ext>
            </a:extLst>
          </p:cNvPr>
          <p:cNvSpPr/>
          <p:nvPr/>
        </p:nvSpPr>
        <p:spPr>
          <a:xfrm>
            <a:off x="1240212" y="229557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8476947C-4F15-4371-92CE-69830F280B42}"/>
              </a:ext>
            </a:extLst>
          </p:cNvPr>
          <p:cNvSpPr txBox="1"/>
          <p:nvPr/>
        </p:nvSpPr>
        <p:spPr>
          <a:xfrm>
            <a:off x="1821274" y="2690245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Selective Function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0C96F62B-F200-477B-9960-C75BD0AC205E}"/>
              </a:ext>
            </a:extLst>
          </p:cNvPr>
          <p:cNvCxnSpPr>
            <a:cxnSpLocks/>
            <a:stCxn id="25" idx="2"/>
          </p:cNvCxnSpPr>
          <p:nvPr/>
        </p:nvCxnSpPr>
        <p:spPr>
          <a:xfrm flipH="1">
            <a:off x="5945367" y="1488928"/>
            <a:ext cx="863510" cy="558029"/>
          </a:xfrm>
          <a:prstGeom prst="straightConnector1">
            <a:avLst/>
          </a:prstGeom>
          <a:ln w="95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ectangle 84">
            <a:extLst>
              <a:ext uri="{FF2B5EF4-FFF2-40B4-BE49-F238E27FC236}">
                <a16:creationId xmlns:a16="http://schemas.microsoft.com/office/drawing/2014/main" id="{720C5D58-6C03-4BA1-BC78-3CD80E4DFBA0}"/>
              </a:ext>
            </a:extLst>
          </p:cNvPr>
          <p:cNvSpPr/>
          <p:nvPr/>
        </p:nvSpPr>
        <p:spPr>
          <a:xfrm>
            <a:off x="1699195" y="3944620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FC567F-7930-447F-B60F-82D60C34D1E3}"/>
              </a:ext>
            </a:extLst>
          </p:cNvPr>
          <p:cNvSpPr/>
          <p:nvPr/>
        </p:nvSpPr>
        <p:spPr>
          <a:xfrm>
            <a:off x="1469877" y="3691783"/>
            <a:ext cx="2585827" cy="2900004"/>
          </a:xfrm>
          <a:prstGeom prst="rect">
            <a:avLst/>
          </a:prstGeom>
          <a:noFill/>
          <a:ln w="34925"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164F619-FB47-4902-A0AE-F61ADD32E744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FINAL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D0F6000-3F74-4363-AC31-54BFDE71F50C}"/>
              </a:ext>
            </a:extLst>
          </p:cNvPr>
          <p:cNvSpPr/>
          <p:nvPr/>
        </p:nvSpPr>
        <p:spPr>
          <a:xfrm>
            <a:off x="4548718" y="2314442"/>
            <a:ext cx="1012668" cy="396801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CAC8B013-D0F4-4D6C-84B1-1D04DB530D74}"/>
              </a:ext>
            </a:extLst>
          </p:cNvPr>
          <p:cNvSpPr/>
          <p:nvPr/>
        </p:nvSpPr>
        <p:spPr>
          <a:xfrm>
            <a:off x="4876083" y="2532926"/>
            <a:ext cx="352875" cy="35221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Arrow: Right 83">
            <a:extLst>
              <a:ext uri="{FF2B5EF4-FFF2-40B4-BE49-F238E27FC236}">
                <a16:creationId xmlns:a16="http://schemas.microsoft.com/office/drawing/2014/main" id="{0A7C263D-ECCC-4BA1-B753-703813843A30}"/>
              </a:ext>
            </a:extLst>
          </p:cNvPr>
          <p:cNvSpPr/>
          <p:nvPr/>
        </p:nvSpPr>
        <p:spPr>
          <a:xfrm>
            <a:off x="4531425" y="2536576"/>
            <a:ext cx="252067" cy="28751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020B5C01-4C4C-4438-8E95-FE1DEBB87BAF}"/>
              </a:ext>
            </a:extLst>
          </p:cNvPr>
          <p:cNvCxnSpPr>
            <a:cxnSpLocks/>
          </p:cNvCxnSpPr>
          <p:nvPr/>
        </p:nvCxnSpPr>
        <p:spPr>
          <a:xfrm>
            <a:off x="4036107" y="4505340"/>
            <a:ext cx="51261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0BF8D621-8734-4D72-BEE5-52CB03210BFC}"/>
              </a:ext>
            </a:extLst>
          </p:cNvPr>
          <p:cNvSpPr txBox="1"/>
          <p:nvPr/>
        </p:nvSpPr>
        <p:spPr>
          <a:xfrm>
            <a:off x="6847128" y="1555930"/>
            <a:ext cx="22344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RF’s trained &amp; tested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E69D70B5-2886-4F5B-A0C2-5CBA821056B2}"/>
              </a:ext>
            </a:extLst>
          </p:cNvPr>
          <p:cNvSpPr txBox="1"/>
          <p:nvPr/>
        </p:nvSpPr>
        <p:spPr>
          <a:xfrm>
            <a:off x="1891639" y="4105359"/>
            <a:ext cx="20123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8</a:t>
            </a:r>
          </a:p>
          <a:p>
            <a:r>
              <a:rPr lang="en-US" dirty="0">
                <a:solidFill>
                  <a:srgbClr val="92D050"/>
                </a:solidFill>
              </a:rPr>
              <a:t>LSTM price entry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D8AD3C-177C-47A6-892D-FC359F5213E7}"/>
              </a:ext>
            </a:extLst>
          </p:cNvPr>
          <p:cNvSpPr txBox="1"/>
          <p:nvPr/>
        </p:nvSpPr>
        <p:spPr>
          <a:xfrm>
            <a:off x="5915286" y="2411866"/>
            <a:ext cx="2012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.PY script</a:t>
            </a: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A09ED51-E1A6-4D37-9CA3-271626239474}"/>
              </a:ext>
            </a:extLst>
          </p:cNvPr>
          <p:cNvCxnSpPr>
            <a:cxnSpLocks/>
          </p:cNvCxnSpPr>
          <p:nvPr/>
        </p:nvCxnSpPr>
        <p:spPr>
          <a:xfrm flipH="1">
            <a:off x="5578679" y="2781198"/>
            <a:ext cx="873397" cy="637696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317620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Project Objectives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cxnSpLocks/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00E630-42AE-47DC-8EC9-D3A1A88A1750}"/>
              </a:ext>
            </a:extLst>
          </p:cNvPr>
          <p:cNvSpPr txBox="1"/>
          <p:nvPr/>
        </p:nvSpPr>
        <p:spPr>
          <a:xfrm>
            <a:off x="824089" y="1332090"/>
            <a:ext cx="35086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one Machine Learning Model to predict the squeeze breakout and breakout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at least two of the libraries specified below: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E4BC47-BA11-4B92-9F77-1673B39AA0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6778" y="3562320"/>
            <a:ext cx="3965222" cy="24092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23061-9D3F-41A4-AA9C-8B4486446603}"/>
              </a:ext>
            </a:extLst>
          </p:cNvPr>
          <p:cNvSpPr txBox="1"/>
          <p:nvPr/>
        </p:nvSpPr>
        <p:spPr>
          <a:xfrm>
            <a:off x="1478847" y="918052"/>
            <a:ext cx="2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REQUIREMENTS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795ECA-D56B-47A6-881C-5FB2A1A49824}"/>
              </a:ext>
            </a:extLst>
          </p:cNvPr>
          <p:cNvSpPr txBox="1"/>
          <p:nvPr/>
        </p:nvSpPr>
        <p:spPr>
          <a:xfrm>
            <a:off x="5329937" y="885786"/>
            <a:ext cx="281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SCOPE OF 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DADA52-35AE-4497-870B-1B14FB809857}"/>
              </a:ext>
            </a:extLst>
          </p:cNvPr>
          <p:cNvSpPr txBox="1"/>
          <p:nvPr/>
        </p:nvSpPr>
        <p:spPr>
          <a:xfrm>
            <a:off x="4893736" y="1337733"/>
            <a:ext cx="35086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 Machine Learning system comprised of 4 Machine Learning Models: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Random Forests Classifiers (squeeze and EMAs crossover)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LSTM Binary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LSTM price predictor (price entry)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0583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DF8044ED-6995-4FA9-A575-9ABF691815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91E983B1-36CB-440D-B4AC-46E5981DD412}"/>
              </a:ext>
            </a:extLst>
          </p:cNvPr>
          <p:cNvSpPr txBox="1"/>
          <p:nvPr/>
        </p:nvSpPr>
        <p:spPr>
          <a:xfrm>
            <a:off x="1931350" y="197421"/>
            <a:ext cx="5281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Project Objectives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7443E8-0256-4F70-B89E-BCEEBC977229}"/>
              </a:ext>
            </a:extLst>
          </p:cNvPr>
          <p:cNvSpPr/>
          <p:nvPr/>
        </p:nvSpPr>
        <p:spPr>
          <a:xfrm>
            <a:off x="495656" y="843752"/>
            <a:ext cx="8323604" cy="5816827"/>
          </a:xfrm>
          <a:prstGeom prst="rect">
            <a:avLst/>
          </a:prstGeom>
          <a:gradFill>
            <a:gsLst>
              <a:gs pos="29000">
                <a:schemeClr val="dk1">
                  <a:lumMod val="110000"/>
                  <a:satMod val="105000"/>
                  <a:tint val="67000"/>
                </a:schemeClr>
              </a:gs>
              <a:gs pos="50000">
                <a:schemeClr val="dk1">
                  <a:lumMod val="105000"/>
                  <a:satMod val="103000"/>
                  <a:tint val="73000"/>
                </a:schemeClr>
              </a:gs>
              <a:gs pos="100000">
                <a:schemeClr val="dk1">
                  <a:lumMod val="105000"/>
                  <a:satMod val="109000"/>
                  <a:tint val="81000"/>
                </a:schemeClr>
              </a:gs>
            </a:gsLst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EB2A2BB-F37B-4A41-8207-53F936D23A22}"/>
              </a:ext>
            </a:extLst>
          </p:cNvPr>
          <p:cNvCxnSpPr>
            <a:stCxn id="6" idx="0"/>
            <a:endCxn id="6" idx="0"/>
          </p:cNvCxnSpPr>
          <p:nvPr/>
        </p:nvCxnSpPr>
        <p:spPr>
          <a:xfrm>
            <a:off x="4657458" y="843752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811CAF2-0012-4CFE-9F79-D1A7D97AF32F}"/>
              </a:ext>
            </a:extLst>
          </p:cNvPr>
          <p:cNvCxnSpPr>
            <a:cxnSpLocks/>
            <a:stCxn id="6" idx="0"/>
          </p:cNvCxnSpPr>
          <p:nvPr/>
        </p:nvCxnSpPr>
        <p:spPr>
          <a:xfrm>
            <a:off x="4657458" y="843752"/>
            <a:ext cx="0" cy="5816827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7900E630-42AE-47DC-8EC9-D3A1A88A1750}"/>
              </a:ext>
            </a:extLst>
          </p:cNvPr>
          <p:cNvSpPr txBox="1"/>
          <p:nvPr/>
        </p:nvSpPr>
        <p:spPr>
          <a:xfrm>
            <a:off x="824089" y="1332090"/>
            <a:ext cx="35086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one Machine Learning Model to predict the squeeze breakout and breakout direction.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Use at least two of the libraries specified below: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FE4BC47-BA11-4B92-9F77-1673B39AA08B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06778" y="3562320"/>
            <a:ext cx="3965222" cy="240929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23061-9D3F-41A4-AA9C-8B4486446603}"/>
              </a:ext>
            </a:extLst>
          </p:cNvPr>
          <p:cNvSpPr txBox="1"/>
          <p:nvPr/>
        </p:nvSpPr>
        <p:spPr>
          <a:xfrm>
            <a:off x="1478847" y="918052"/>
            <a:ext cx="2506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REQUIREMENTS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0795ECA-D56B-47A6-881C-5FB2A1A49824}"/>
              </a:ext>
            </a:extLst>
          </p:cNvPr>
          <p:cNvSpPr txBox="1"/>
          <p:nvPr/>
        </p:nvSpPr>
        <p:spPr>
          <a:xfrm>
            <a:off x="5329937" y="885786"/>
            <a:ext cx="28168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OUR SCOPE OF WORK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BDADA52-35AE-4497-870B-1B14FB809857}"/>
              </a:ext>
            </a:extLst>
          </p:cNvPr>
          <p:cNvSpPr txBox="1"/>
          <p:nvPr/>
        </p:nvSpPr>
        <p:spPr>
          <a:xfrm>
            <a:off x="4893736" y="1337733"/>
            <a:ext cx="350862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 a Machine Learning system comprised of 4 Machine Learning Models: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2 Random Forests Classifiers (squeeze and EMAs crossover)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LSTM Binary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1 LSTM price predictor (price entry)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Analyze each ML Performance with analytics and metrics.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Libraries and applications: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Scikit-Learn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TensorFlow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 err="1"/>
              <a:t>Keras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8342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9646535-AEF6-4883-A4F9-EEC1F8B431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2">
              <a:lumMod val="90000"/>
              <a:lumOff val="1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7D7CF97-C693-42F5-AFF2-9C4EBFE0E6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99174237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3363565918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16367092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icture 1" descr="Background pattern&#10;&#10;Description automatically generated">
            <a:extLst>
              <a:ext uri="{FF2B5EF4-FFF2-40B4-BE49-F238E27FC236}">
                <a16:creationId xmlns:a16="http://schemas.microsoft.com/office/drawing/2014/main" id="{1147ED1B-ACC0-4D7B-BEC9-F720AE1CCAC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7737"/>
          <a:stretch/>
        </p:blipFill>
        <p:spPr>
          <a:xfrm>
            <a:off x="20" y="10"/>
            <a:ext cx="9143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AB84B9BF-9944-4096-8622-A110164F389F}"/>
              </a:ext>
            </a:extLst>
          </p:cNvPr>
          <p:cNvSpPr/>
          <p:nvPr/>
        </p:nvSpPr>
        <p:spPr>
          <a:xfrm>
            <a:off x="185088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ECF8FD-4764-4190-885E-798450D102E8}"/>
              </a:ext>
            </a:extLst>
          </p:cNvPr>
          <p:cNvSpPr txBox="1"/>
          <p:nvPr/>
        </p:nvSpPr>
        <p:spPr>
          <a:xfrm>
            <a:off x="2090171" y="666395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5:</a:t>
            </a:r>
          </a:p>
          <a:p>
            <a:r>
              <a:rPr lang="en-US" dirty="0">
                <a:solidFill>
                  <a:srgbClr val="92D050"/>
                </a:solidFill>
              </a:rPr>
              <a:t>RF for squeeze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AE178A9-4E4B-47E6-907C-09654D46E4A9}"/>
              </a:ext>
            </a:extLst>
          </p:cNvPr>
          <p:cNvSpPr/>
          <p:nvPr/>
        </p:nvSpPr>
        <p:spPr>
          <a:xfrm>
            <a:off x="5706469" y="521117"/>
            <a:ext cx="2204815" cy="96781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B17668-74D6-4582-AC03-5A531E1DA1FB}"/>
              </a:ext>
            </a:extLst>
          </p:cNvPr>
          <p:cNvSpPr txBox="1"/>
          <p:nvPr/>
        </p:nvSpPr>
        <p:spPr>
          <a:xfrm>
            <a:off x="6028362" y="647878"/>
            <a:ext cx="1794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92D050"/>
                </a:solidFill>
              </a:rPr>
              <a:t>Module 6:</a:t>
            </a:r>
          </a:p>
          <a:p>
            <a:r>
              <a:rPr lang="en-US" dirty="0">
                <a:solidFill>
                  <a:srgbClr val="92D050"/>
                </a:solidFill>
              </a:rPr>
              <a:t>RF for </a:t>
            </a:r>
            <a:r>
              <a:rPr lang="en-US" dirty="0" err="1">
                <a:solidFill>
                  <a:srgbClr val="92D050"/>
                </a:solidFill>
              </a:rPr>
              <a:t>Ema’s</a:t>
            </a:r>
            <a:endParaRPr lang="en-US" dirty="0">
              <a:solidFill>
                <a:srgbClr val="92D050"/>
              </a:solidFill>
            </a:endParaRPr>
          </a:p>
        </p:txBody>
      </p:sp>
      <p:sp>
        <p:nvSpPr>
          <p:cNvPr id="62" name="Arrow: Right 61">
            <a:extLst>
              <a:ext uri="{FF2B5EF4-FFF2-40B4-BE49-F238E27FC236}">
                <a16:creationId xmlns:a16="http://schemas.microsoft.com/office/drawing/2014/main" id="{92582A2C-A494-481B-88C8-262FD3257558}"/>
              </a:ext>
            </a:extLst>
          </p:cNvPr>
          <p:cNvSpPr/>
          <p:nvPr/>
        </p:nvSpPr>
        <p:spPr>
          <a:xfrm>
            <a:off x="5011409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4FE8743-0653-4338-9896-CE70E53D75EF}"/>
              </a:ext>
            </a:extLst>
          </p:cNvPr>
          <p:cNvSpPr txBox="1"/>
          <p:nvPr/>
        </p:nvSpPr>
        <p:spPr>
          <a:xfrm>
            <a:off x="1255121" y="200818"/>
            <a:ext cx="136874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csv input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ABC2A551-B80B-46A7-BBD7-23D0D41E393C}"/>
              </a:ext>
            </a:extLst>
          </p:cNvPr>
          <p:cNvSpPr/>
          <p:nvPr/>
        </p:nvSpPr>
        <p:spPr>
          <a:xfrm>
            <a:off x="189233" y="242721"/>
            <a:ext cx="1012668" cy="6233596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Arrow: Right 60">
            <a:extLst>
              <a:ext uri="{FF2B5EF4-FFF2-40B4-BE49-F238E27FC236}">
                <a16:creationId xmlns:a16="http://schemas.microsoft.com/office/drawing/2014/main" id="{A15B040E-871D-4CC0-B8FD-541381D71F97}"/>
              </a:ext>
            </a:extLst>
          </p:cNvPr>
          <p:cNvSpPr/>
          <p:nvPr/>
        </p:nvSpPr>
        <p:spPr>
          <a:xfrm>
            <a:off x="1084258" y="575542"/>
            <a:ext cx="666572" cy="3232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5384851-314B-468D-A4DE-E7EE8BDCE057}"/>
              </a:ext>
            </a:extLst>
          </p:cNvPr>
          <p:cNvSpPr txBox="1"/>
          <p:nvPr/>
        </p:nvSpPr>
        <p:spPr>
          <a:xfrm>
            <a:off x="247956" y="5508567"/>
            <a:ext cx="136874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1: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Data_imp</a:t>
            </a:r>
            <a:r>
              <a:rPr lang="en-US" sz="1400" dirty="0">
                <a:solidFill>
                  <a:srgbClr val="92D050"/>
                </a:solidFill>
              </a:rPr>
              <a:t>.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F9DF481-DA6B-4118-8D6C-913195ACF456}"/>
              </a:ext>
            </a:extLst>
          </p:cNvPr>
          <p:cNvCxnSpPr>
            <a:cxnSpLocks/>
          </p:cNvCxnSpPr>
          <p:nvPr/>
        </p:nvCxnSpPr>
        <p:spPr>
          <a:xfrm>
            <a:off x="189233" y="5100506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46A62CB-8ED8-4CB5-BFFC-FBC340AF82CF}"/>
              </a:ext>
            </a:extLst>
          </p:cNvPr>
          <p:cNvSpPr txBox="1"/>
          <p:nvPr/>
        </p:nvSpPr>
        <p:spPr>
          <a:xfrm>
            <a:off x="247956" y="3847807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2: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B6C091F-18FE-4449-B6AC-9074D9853803}"/>
              </a:ext>
            </a:extLst>
          </p:cNvPr>
          <p:cNvCxnSpPr>
            <a:cxnSpLocks/>
          </p:cNvCxnSpPr>
          <p:nvPr/>
        </p:nvCxnSpPr>
        <p:spPr>
          <a:xfrm>
            <a:off x="189233" y="3179539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13C232C4-C56B-4F65-8D40-826B38B9FD81}"/>
              </a:ext>
            </a:extLst>
          </p:cNvPr>
          <p:cNvCxnSpPr>
            <a:cxnSpLocks/>
          </p:cNvCxnSpPr>
          <p:nvPr/>
        </p:nvCxnSpPr>
        <p:spPr>
          <a:xfrm>
            <a:off x="189233" y="1670807"/>
            <a:ext cx="101266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0D4B43D-824A-44C6-A66D-0D1D339F3DF7}"/>
              </a:ext>
            </a:extLst>
          </p:cNvPr>
          <p:cNvSpPr txBox="1"/>
          <p:nvPr/>
        </p:nvSpPr>
        <p:spPr>
          <a:xfrm>
            <a:off x="247956" y="2099324"/>
            <a:ext cx="13687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3: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Python 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4B05B5-5E1F-4E2F-B322-A8F63C00B64A}"/>
              </a:ext>
            </a:extLst>
          </p:cNvPr>
          <p:cNvSpPr txBox="1"/>
          <p:nvPr/>
        </p:nvSpPr>
        <p:spPr>
          <a:xfrm>
            <a:off x="207161" y="547110"/>
            <a:ext cx="13687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92D050"/>
                </a:solidFill>
              </a:rPr>
              <a:t>Mod 4:</a:t>
            </a:r>
          </a:p>
          <a:p>
            <a:r>
              <a:rPr lang="en-US" sz="1400" dirty="0" err="1">
                <a:solidFill>
                  <a:srgbClr val="92D050"/>
                </a:solidFill>
              </a:rPr>
              <a:t>Feat_func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&amp; </a:t>
            </a:r>
            <a:r>
              <a:rPr lang="en-US" sz="1400" dirty="0" err="1">
                <a:solidFill>
                  <a:srgbClr val="92D050"/>
                </a:solidFill>
              </a:rPr>
              <a:t>y_gene</a:t>
            </a:r>
            <a:endParaRPr lang="en-US" sz="1400" dirty="0">
              <a:solidFill>
                <a:srgbClr val="92D050"/>
              </a:solidFill>
            </a:endParaRPr>
          </a:p>
          <a:p>
            <a:r>
              <a:rPr lang="en-US" sz="1400" dirty="0">
                <a:solidFill>
                  <a:srgbClr val="92D050"/>
                </a:solidFill>
              </a:rPr>
              <a:t>TS</a:t>
            </a:r>
          </a:p>
        </p:txBody>
      </p: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B04B4C04-9D14-48E3-AA56-0BD50E16C990}"/>
              </a:ext>
            </a:extLst>
          </p:cNvPr>
          <p:cNvCxnSpPr>
            <a:cxnSpLocks/>
          </p:cNvCxnSpPr>
          <p:nvPr/>
        </p:nvCxnSpPr>
        <p:spPr>
          <a:xfrm>
            <a:off x="1344555" y="1880532"/>
            <a:ext cx="6843100" cy="0"/>
          </a:xfrm>
          <a:prstGeom prst="line">
            <a:avLst/>
          </a:prstGeom>
          <a:ln w="28575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D3F3D23-C293-4084-9C67-19A4B03A9372}"/>
              </a:ext>
            </a:extLst>
          </p:cNvPr>
          <p:cNvSpPr txBox="1"/>
          <p:nvPr/>
        </p:nvSpPr>
        <p:spPr>
          <a:xfrm>
            <a:off x="3119216" y="85458"/>
            <a:ext cx="3076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PROJECT PLAN</a:t>
            </a:r>
          </a:p>
        </p:txBody>
      </p:sp>
    </p:spTree>
    <p:extLst>
      <p:ext uri="{BB962C8B-B14F-4D97-AF65-F5344CB8AC3E}">
        <p14:creationId xmlns:p14="http://schemas.microsoft.com/office/powerpoint/2010/main" val="3460704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BlobVTI">
  <a:themeElements>
    <a:clrScheme name="AnalogousFromDarkSeedLeftStep">
      <a:dk1>
        <a:srgbClr val="000000"/>
      </a:dk1>
      <a:lt1>
        <a:srgbClr val="FFFFFF"/>
      </a:lt1>
      <a:dk2>
        <a:srgbClr val="1A1E2E"/>
      </a:dk2>
      <a:lt2>
        <a:srgbClr val="F0F3F2"/>
      </a:lt2>
      <a:accent1>
        <a:srgbClr val="E72989"/>
      </a:accent1>
      <a:accent2>
        <a:srgbClr val="D517C6"/>
      </a:accent2>
      <a:accent3>
        <a:srgbClr val="A729E7"/>
      </a:accent3>
      <a:accent4>
        <a:srgbClr val="5024D7"/>
      </a:accent4>
      <a:accent5>
        <a:srgbClr val="2949E7"/>
      </a:accent5>
      <a:accent6>
        <a:srgbClr val="1787D5"/>
      </a:accent6>
      <a:hlink>
        <a:srgbClr val="3F40BF"/>
      </a:hlink>
      <a:folHlink>
        <a:srgbClr val="7F7F7F"/>
      </a:folHlink>
    </a:clrScheme>
    <a:fontScheme name="Blob">
      <a:majorFont>
        <a:latin typeface="Sagona Book"/>
        <a:ea typeface=""/>
        <a:cs typeface=""/>
      </a:majorFont>
      <a:minorFont>
        <a:latin typeface="Avenir Next LT Pro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bVTI" id="{06D3AACF-B619-4265-899F-5E2FB3A445D5}" vid="{F5918863-BA1A-4735-81A8-3E7BFBDA847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1514</TotalTime>
  <Words>1401</Words>
  <Application>Microsoft Office PowerPoint</Application>
  <PresentationFormat>On-screen Show (4:3)</PresentationFormat>
  <Paragraphs>368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0" baseType="lpstr">
      <vt:lpstr>Arial</vt:lpstr>
      <vt:lpstr>Avenir Next LT Pro</vt:lpstr>
      <vt:lpstr>Sagona Book</vt:lpstr>
      <vt:lpstr>The Hand Extrablack</vt:lpstr>
      <vt:lpstr>BlobVTI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haydee benzaquen</dc:creator>
  <cp:lastModifiedBy>haydee benzaquen</cp:lastModifiedBy>
  <cp:revision>76</cp:revision>
  <cp:lastPrinted>2021-01-14T17:33:16Z</cp:lastPrinted>
  <dcterms:created xsi:type="dcterms:W3CDTF">2021-01-12T18:20:23Z</dcterms:created>
  <dcterms:modified xsi:type="dcterms:W3CDTF">2021-01-15T16:52:11Z</dcterms:modified>
</cp:coreProperties>
</file>

<file path=docProps/thumbnail.jpeg>
</file>